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71" r:id="rId5"/>
    <p:sldId id="280" r:id="rId6"/>
    <p:sldId id="281" r:id="rId7"/>
    <p:sldId id="282" r:id="rId8"/>
    <p:sldId id="275" r:id="rId9"/>
    <p:sldId id="276" r:id="rId10"/>
    <p:sldId id="277" r:id="rId11"/>
    <p:sldId id="258" r:id="rId12"/>
    <p:sldId id="295" r:id="rId13"/>
    <p:sldId id="296" r:id="rId14"/>
    <p:sldId id="297" r:id="rId15"/>
    <p:sldId id="298" r:id="rId16"/>
    <p:sldId id="299" r:id="rId17"/>
    <p:sldId id="300" r:id="rId18"/>
    <p:sldId id="290" r:id="rId19"/>
    <p:sldId id="301" r:id="rId20"/>
    <p:sldId id="302" r:id="rId21"/>
    <p:sldId id="303" r:id="rId22"/>
    <p:sldId id="304" r:id="rId23"/>
    <p:sldId id="305" r:id="rId24"/>
    <p:sldId id="294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C6D5C8-BCF3-AC43-BE7C-1B024D6E2D3F}" v="4" dt="2019-05-13T11:18:06.0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73" autoAdjust="0"/>
    <p:restoredTop sz="94660"/>
  </p:normalViewPr>
  <p:slideViewPr>
    <p:cSldViewPr snapToGrid="0">
      <p:cViewPr>
        <p:scale>
          <a:sx n="86" d="100"/>
          <a:sy n="86" d="100"/>
        </p:scale>
        <p:origin x="2000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eresa Dietinger" userId="e24fb6068b9f4403" providerId="LiveId" clId="{EA532070-4395-49F1-B10D-2884E0CC249D}"/>
    <pc:docChg chg="modSld">
      <pc:chgData name="Theresa Dietinger" userId="e24fb6068b9f4403" providerId="LiveId" clId="{EA532070-4395-49F1-B10D-2884E0CC249D}" dt="2019-05-10T11:37:16" v="10" actId="20577"/>
      <pc:docMkLst>
        <pc:docMk/>
      </pc:docMkLst>
      <pc:sldChg chg="modSp">
        <pc:chgData name="Theresa Dietinger" userId="e24fb6068b9f4403" providerId="LiveId" clId="{EA532070-4395-49F1-B10D-2884E0CC249D}" dt="2019-05-10T11:37:16" v="10" actId="20577"/>
        <pc:sldMkLst>
          <pc:docMk/>
          <pc:sldMk cId="1161696024" sldId="257"/>
        </pc:sldMkLst>
        <pc:spChg chg="mod">
          <ac:chgData name="Theresa Dietinger" userId="e24fb6068b9f4403" providerId="LiveId" clId="{EA532070-4395-49F1-B10D-2884E0CC249D}" dt="2019-05-10T11:37:16" v="10" actId="20577"/>
          <ac:spMkLst>
            <pc:docMk/>
            <pc:sldMk cId="1161696024" sldId="257"/>
            <ac:spMk id="3" creationId="{5BB7DAC5-51FF-4F62-92D5-799B23FB8704}"/>
          </ac:spMkLst>
        </pc:spChg>
      </pc:sldChg>
    </pc:docChg>
  </pc:docChgLst>
  <pc:docChgLst>
    <pc:chgData name="Mathias Gsell" userId="3fe90233-1a8e-4853-8871-154a3158a71b" providerId="ADAL" clId="{A8C6D5C8-BCF3-AC43-BE7C-1B024D6E2D3F}"/>
    <pc:docChg chg="addSld delSld modSld">
      <pc:chgData name="Mathias Gsell" userId="3fe90233-1a8e-4853-8871-154a3158a71b" providerId="ADAL" clId="{A8C6D5C8-BCF3-AC43-BE7C-1B024D6E2D3F}" dt="2019-05-13T11:18:08.397" v="8" actId="2696"/>
      <pc:docMkLst>
        <pc:docMk/>
      </pc:docMkLst>
      <pc:sldChg chg="del">
        <pc:chgData name="Mathias Gsell" userId="3fe90233-1a8e-4853-8871-154a3158a71b" providerId="ADAL" clId="{A8C6D5C8-BCF3-AC43-BE7C-1B024D6E2D3F}" dt="2019-05-13T11:18:08.397" v="8" actId="2696"/>
        <pc:sldMkLst>
          <pc:docMk/>
          <pc:sldMk cId="4161349868" sldId="263"/>
        </pc:sldMkLst>
      </pc:sldChg>
      <pc:sldChg chg="del">
        <pc:chgData name="Mathias Gsell" userId="3fe90233-1a8e-4853-8871-154a3158a71b" providerId="ADAL" clId="{A8C6D5C8-BCF3-AC43-BE7C-1B024D6E2D3F}" dt="2019-05-13T10:56:40.922" v="1" actId="2696"/>
        <pc:sldMkLst>
          <pc:docMk/>
          <pc:sldMk cId="797440978" sldId="264"/>
        </pc:sldMkLst>
      </pc:sldChg>
      <pc:sldChg chg="del">
        <pc:chgData name="Mathias Gsell" userId="3fe90233-1a8e-4853-8871-154a3158a71b" providerId="ADAL" clId="{A8C6D5C8-BCF3-AC43-BE7C-1B024D6E2D3F}" dt="2019-05-13T10:56:54.211" v="3" actId="2696"/>
        <pc:sldMkLst>
          <pc:docMk/>
          <pc:sldMk cId="3670217991" sldId="265"/>
        </pc:sldMkLst>
      </pc:sldChg>
      <pc:sldChg chg="del">
        <pc:chgData name="Mathias Gsell" userId="3fe90233-1a8e-4853-8871-154a3158a71b" providerId="ADAL" clId="{A8C6D5C8-BCF3-AC43-BE7C-1B024D6E2D3F}" dt="2019-05-13T10:56:55.415" v="4" actId="2696"/>
        <pc:sldMkLst>
          <pc:docMk/>
          <pc:sldMk cId="3674481944" sldId="266"/>
        </pc:sldMkLst>
      </pc:sldChg>
      <pc:sldChg chg="del">
        <pc:chgData name="Mathias Gsell" userId="3fe90233-1a8e-4853-8871-154a3158a71b" providerId="ADAL" clId="{A8C6D5C8-BCF3-AC43-BE7C-1B024D6E2D3F}" dt="2019-05-13T11:17:21.650" v="6" actId="2696"/>
        <pc:sldMkLst>
          <pc:docMk/>
          <pc:sldMk cId="507601316" sldId="267"/>
        </pc:sldMkLst>
      </pc:sldChg>
      <pc:sldChg chg="add">
        <pc:chgData name="Mathias Gsell" userId="3fe90233-1a8e-4853-8871-154a3158a71b" providerId="ADAL" clId="{A8C6D5C8-BCF3-AC43-BE7C-1B024D6E2D3F}" dt="2019-05-13T10:56:36.953" v="0"/>
        <pc:sldMkLst>
          <pc:docMk/>
          <pc:sldMk cId="3403792659" sldId="283"/>
        </pc:sldMkLst>
      </pc:sldChg>
      <pc:sldChg chg="add">
        <pc:chgData name="Mathias Gsell" userId="3fe90233-1a8e-4853-8871-154a3158a71b" providerId="ADAL" clId="{A8C6D5C8-BCF3-AC43-BE7C-1B024D6E2D3F}" dt="2019-05-13T10:56:46.551" v="2"/>
        <pc:sldMkLst>
          <pc:docMk/>
          <pc:sldMk cId="778248384" sldId="284"/>
        </pc:sldMkLst>
      </pc:sldChg>
      <pc:sldChg chg="add">
        <pc:chgData name="Mathias Gsell" userId="3fe90233-1a8e-4853-8871-154a3158a71b" providerId="ADAL" clId="{A8C6D5C8-BCF3-AC43-BE7C-1B024D6E2D3F}" dt="2019-05-13T10:56:46.551" v="2"/>
        <pc:sldMkLst>
          <pc:docMk/>
          <pc:sldMk cId="3203732134" sldId="285"/>
        </pc:sldMkLst>
      </pc:sldChg>
      <pc:sldChg chg="add">
        <pc:chgData name="Mathias Gsell" userId="3fe90233-1a8e-4853-8871-154a3158a71b" providerId="ADAL" clId="{A8C6D5C8-BCF3-AC43-BE7C-1B024D6E2D3F}" dt="2019-05-13T11:17:17.611" v="5"/>
        <pc:sldMkLst>
          <pc:docMk/>
          <pc:sldMk cId="2152784169" sldId="286"/>
        </pc:sldMkLst>
      </pc:sldChg>
      <pc:sldChg chg="add">
        <pc:chgData name="Mathias Gsell" userId="3fe90233-1a8e-4853-8871-154a3158a71b" providerId="ADAL" clId="{A8C6D5C8-BCF3-AC43-BE7C-1B024D6E2D3F}" dt="2019-05-13T11:17:17.611" v="5"/>
        <pc:sldMkLst>
          <pc:docMk/>
          <pc:sldMk cId="3008111310" sldId="287"/>
        </pc:sldMkLst>
      </pc:sldChg>
      <pc:sldChg chg="add">
        <pc:chgData name="Mathias Gsell" userId="3fe90233-1a8e-4853-8871-154a3158a71b" providerId="ADAL" clId="{A8C6D5C8-BCF3-AC43-BE7C-1B024D6E2D3F}" dt="2019-05-13T11:17:17.611" v="5"/>
        <pc:sldMkLst>
          <pc:docMk/>
          <pc:sldMk cId="3813929958" sldId="288"/>
        </pc:sldMkLst>
      </pc:sldChg>
      <pc:sldChg chg="add">
        <pc:chgData name="Mathias Gsell" userId="3fe90233-1a8e-4853-8871-154a3158a71b" providerId="ADAL" clId="{A8C6D5C8-BCF3-AC43-BE7C-1B024D6E2D3F}" dt="2019-05-13T11:18:06.073" v="7"/>
        <pc:sldMkLst>
          <pc:docMk/>
          <pc:sldMk cId="527760154" sldId="289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10864170519639166"/>
          <c:y val="9.8770033463586551E-2"/>
          <c:w val="0.80836467727802652"/>
          <c:h val="0.81852623384893808"/>
        </c:manualLayout>
      </c:layout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Probleme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EC2-A04A-80D6-C37C5590557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EC2-A04A-80D6-C37C5590557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EC2-A04A-80D6-C37C5590557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Tabelle1!$A$2:$A$4</c:f>
              <c:strCache>
                <c:ptCount val="3"/>
                <c:pt idx="0">
                  <c:v>Schwerwiegende</c:v>
                </c:pt>
                <c:pt idx="1">
                  <c:v>Mittlere</c:v>
                </c:pt>
                <c:pt idx="2">
                  <c:v>Leichte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6</c:v>
                </c:pt>
                <c:pt idx="1">
                  <c:v>18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24-074F-81CC-B5547163EF05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13532757962969302"/>
          <c:y val="0.11732845090323588"/>
          <c:w val="0.78642084882559327"/>
          <c:h val="0.79722703710701626"/>
        </c:manualLayout>
      </c:layout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Positive Aspekte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1B0-7F4D-A715-35BD2A503A7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1B0-7F4D-A715-35BD2A503A7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1B0-7F4D-A715-35BD2A503A7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Tabelle1!$A$2:$A$4</c:f>
              <c:strCache>
                <c:ptCount val="3"/>
                <c:pt idx="0">
                  <c:v>Bedeutende</c:v>
                </c:pt>
                <c:pt idx="1">
                  <c:v>Erwähnbare</c:v>
                </c:pt>
                <c:pt idx="2">
                  <c:v>Unbedeutende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4</c:v>
                </c:pt>
                <c:pt idx="1">
                  <c:v>5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4A-E64C-A0E7-80954E21990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AF40AE-904E-4423-A010-2BECBBE12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952DA9D-1379-461F-B246-63990816A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09C254-BBEB-4FE2-BF3E-D6F4B32BA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14.05.19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E2F60D-4D41-4B29-A286-B4148BE4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2BC9D0-88A9-4128-8FD8-636E787C3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28207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E96C4C-5A67-4F08-8426-F982542F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49F7C4C-3F7C-45C3-86DE-24F0A7B00B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48C69E-586F-4B86-BC88-E933A9836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14.05.19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45EBEB-7A6B-4C07-9CB1-1F8AB0ED0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50DA11-5D67-4432-8E96-7AA2AC14D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70911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7F87AF2-3391-4007-BAFB-49092EE2B2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941151E-5E21-4B14-ADF7-F09014BE20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E9108E-536A-4AE4-8065-A423042FF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14.05.19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CBAA38-5A63-4BC3-9D00-2A0A3F5D1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64C33E-2363-45FD-B107-C696A521B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0052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156DBA-C4EC-4AE5-8BC0-D2E91C7F3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6E6FA5-A836-49A0-B91F-1C42DB366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5B5E5D-011F-4C8C-A4E8-E5012652E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14.05.19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E58EA8-2585-4FDD-8E71-021E15329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FC2622-CAD1-4141-B6DE-64F8D5F11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71101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245612-F055-493C-B54A-F96173F24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A2C8D9-AC18-487F-8C09-16E019C4C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640D5B-A2C7-47CA-8C37-192E2E7E1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14.05.19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684F4C-FF16-466D-8E0C-3A5056099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FF388B-BA61-46C3-A9BB-F1DDEAEE6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69587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2ED9A-1984-43F2-8E3D-3862C31A8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724D4F-5775-4CA9-832D-FCB1BA0B3B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8631388-D5BC-455D-BD79-64BE284389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9871B6-B4D2-4A21-BA69-A7A0F1EA8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14.05.19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75DADFB-C438-420C-A71B-B62B452ED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607C6CE-D58D-49E7-893B-3663F5E07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47539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1DF1AA-B09E-4F6C-8AE4-6A3CC75BE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15DF597-4438-496E-A689-FC7AB706F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055C1F2-76C3-4C47-BD0D-B4E77D5EFE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4F8BF28-AFFC-4F69-8212-9F512C990F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B1D91C2-BB44-469A-AC01-FEB992FF72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F30DC2E-79E3-41E8-87A5-1A2A54C87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14.05.19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F3D556C-28BF-49C7-A5C8-82B80730B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18D782B-436D-462D-96B1-E48A8FBF5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12902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264B9A-B6AA-4621-8449-9BCCC0C29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36A2C91-1DB7-45A5-9DD5-732AC55A2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14.05.19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D5AB694-DC02-4438-9E92-8AE9FBFF0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A0A14F-206A-41BA-87C6-BA8F5D127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62119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89D374E-4D12-4730-B5E1-057474E5B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14.05.19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B8C3FC0-2FFF-4731-A4C8-3C2A26ADE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C2EA6E-AE59-4D8C-8DE3-C3110076F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0070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81A9C9-9F47-46E2-91D4-C6BA0CD2C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5DA580-0581-43BD-85A0-82855E52D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0CA4986-754D-4D82-9A60-564F3C7A37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C1FCFC2-0688-4418-855F-3362C287F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14.05.19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F4C1129-56E7-449C-A816-2517EB213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777846-1E20-44D1-A295-E97AE9A5B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4965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23EA3C-D64E-4AD1-B1E3-D179D239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921CD66-6A28-43D6-84DC-D66F8D2AF5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BFEFD36-5DEF-4F2A-B11F-44F57B3328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934D1D-B5AF-4853-BD63-967220B22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14.05.19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EF33148-B1A2-4F52-8248-52E74B358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5959C6D-D379-45F3-96B4-27B3FB2A3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17930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359EC1F-7078-4C3B-99D9-D1DC5B8E9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CDAA59-2DD9-4531-8992-A09349276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8D2250-F15D-47EF-9179-913FF6F74D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67376-6E2C-4AB7-BAA2-8AB42DFD988B}" type="datetimeFigureOut">
              <a:rPr lang="de-AT" smtClean="0"/>
              <a:t>14.05.19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F75E61-A9C5-4D40-9DA1-6ED5B48131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4803E1-352F-4EC4-B734-2CA04F4994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84734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A8E276E-1548-4A17-B3DE-C91066716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de-AT" dirty="0">
                <a:solidFill>
                  <a:schemeClr val="bg1"/>
                </a:solidFill>
              </a:rPr>
              <a:t>Heuristische Evaluierung: </a:t>
            </a:r>
            <a:r>
              <a:rPr lang="de-AT" dirty="0" err="1">
                <a:solidFill>
                  <a:schemeClr val="bg1"/>
                </a:solidFill>
              </a:rPr>
              <a:t>Expedia.at</a:t>
            </a:r>
            <a:endParaRPr lang="de-AT" dirty="0">
              <a:solidFill>
                <a:schemeClr val="bg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BEA316E-6C02-4875-965F-223835819D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de-AT" sz="2000">
                <a:solidFill>
                  <a:schemeClr val="bg1"/>
                </a:solidFill>
              </a:rPr>
              <a:t>Matthias Gsell, Daniel Lamprecht, Theresa Dietinger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A4C3036-5FB8-8F4C-9454-40A6304D1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82" y="2168097"/>
            <a:ext cx="4047843" cy="115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027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788A5B-813E-024E-B706-5F7DBF6AA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26" y="271939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Übersicht</a:t>
            </a:r>
            <a:r>
              <a:rPr lang="de-DE" b="1" dirty="0"/>
              <a:t> über die positiven Aspekte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3A2056-AA3D-B44B-8A6A-62F6675C8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4936067" cy="3985155"/>
          </a:xfrm>
        </p:spPr>
        <p:txBody>
          <a:bodyPr>
            <a:normAutofit/>
          </a:bodyPr>
          <a:lstStyle/>
          <a:p>
            <a:r>
              <a:rPr lang="de-DE" sz="2000" dirty="0"/>
              <a:t>Positive Aspekte:</a:t>
            </a:r>
          </a:p>
          <a:p>
            <a:pPr lvl="1"/>
            <a:r>
              <a:rPr lang="de-DE" sz="1600" dirty="0"/>
              <a:t>Bedeutende positive Aspekte: 4</a:t>
            </a:r>
          </a:p>
          <a:p>
            <a:pPr lvl="1"/>
            <a:r>
              <a:rPr lang="de-DE" sz="1600" dirty="0" err="1"/>
              <a:t>Erwähnbare</a:t>
            </a:r>
            <a:r>
              <a:rPr lang="de-DE" sz="1600" dirty="0"/>
              <a:t> positive Aspekte: 5</a:t>
            </a:r>
          </a:p>
          <a:p>
            <a:pPr lvl="1"/>
            <a:r>
              <a:rPr lang="de-DE" sz="1600" dirty="0"/>
              <a:t>Unbedeutende positive Aspekte: 2</a:t>
            </a:r>
          </a:p>
          <a:p>
            <a:endParaRPr lang="de-DE" sz="2000" dirty="0"/>
          </a:p>
          <a:p>
            <a:r>
              <a:rPr lang="de-DE" sz="2000" dirty="0"/>
              <a:t>Heuristiken:</a:t>
            </a:r>
          </a:p>
          <a:p>
            <a:pPr lvl="1"/>
            <a:r>
              <a:rPr lang="de-DE" sz="1600" dirty="0"/>
              <a:t>Fehlervermeidung: 3</a:t>
            </a:r>
          </a:p>
          <a:p>
            <a:pPr lvl="1"/>
            <a:r>
              <a:rPr lang="de-DE" sz="1600" dirty="0"/>
              <a:t>Ästhetik und </a:t>
            </a:r>
            <a:r>
              <a:rPr lang="de-DE" sz="1600" dirty="0" err="1"/>
              <a:t>minmales</a:t>
            </a:r>
            <a:r>
              <a:rPr lang="de-DE" sz="1600" dirty="0"/>
              <a:t> Design: 3</a:t>
            </a:r>
          </a:p>
          <a:p>
            <a:pPr lvl="1"/>
            <a:r>
              <a:rPr lang="de-DE" sz="1600" dirty="0"/>
              <a:t>Erkennen ist besser als erinnern: 2</a:t>
            </a:r>
          </a:p>
          <a:p>
            <a:pPr lvl="1"/>
            <a:r>
              <a:rPr lang="de-DE" sz="1600" dirty="0"/>
              <a:t>Fehlermeldung: 1</a:t>
            </a:r>
          </a:p>
          <a:p>
            <a:pPr lvl="1"/>
            <a:r>
              <a:rPr lang="de-DE" sz="1600" dirty="0"/>
              <a:t>Hilfe und Dokumentation: 1</a:t>
            </a:r>
          </a:p>
          <a:p>
            <a:pPr lvl="1"/>
            <a:r>
              <a:rPr lang="de-DE" sz="1600" dirty="0"/>
              <a:t>Konsistenz: 1</a:t>
            </a:r>
          </a:p>
          <a:p>
            <a:endParaRPr lang="de-DE" sz="2000" dirty="0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7133E18E-714D-E94A-A91F-0A16FEBFE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3134054"/>
              </p:ext>
            </p:extLst>
          </p:nvPr>
        </p:nvGraphicFramePr>
        <p:xfrm>
          <a:off x="7053310" y="1716901"/>
          <a:ext cx="4936067" cy="4869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5247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1DA57C-F654-4DC7-ADF2-6BB7530A6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8" y="803325"/>
            <a:ext cx="5314536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Negative Resultate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39753B1-5148-4E6C-8712-7E9CB55FA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33" y="543135"/>
            <a:ext cx="3835488" cy="383548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089487-B925-478E-A99B-4729E4705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667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de-AT" sz="2000" dirty="0"/>
              <a:t>Fehlermeldung Desktop-Version</a:t>
            </a:r>
          </a:p>
          <a:p>
            <a:r>
              <a:rPr lang="de-AT" sz="2000" dirty="0"/>
              <a:t>Last-Minute Flugdatum</a:t>
            </a:r>
          </a:p>
          <a:p>
            <a:r>
              <a:rPr lang="de-AT" sz="2000" dirty="0"/>
              <a:t>Ferienwohnung Reiseziel Fehlermeldung</a:t>
            </a:r>
          </a:p>
          <a:p>
            <a:r>
              <a:rPr lang="de-AT" sz="2000" dirty="0"/>
              <a:t>Auswahl nicht eindeutig zuzuordnen</a:t>
            </a:r>
          </a:p>
          <a:p>
            <a:r>
              <a:rPr lang="de-AT" sz="2000" dirty="0"/>
              <a:t>Falsche Fehlermeldung bei Flughafentransfer</a:t>
            </a:r>
          </a:p>
          <a:p>
            <a:r>
              <a:rPr lang="de-AT" sz="2000" dirty="0"/>
              <a:t>Deals/Last-Minute</a:t>
            </a:r>
          </a:p>
        </p:txBody>
      </p:sp>
    </p:spTree>
    <p:extLst>
      <p:ext uri="{BB962C8B-B14F-4D97-AF65-F5344CB8AC3E}">
        <p14:creationId xmlns:p14="http://schemas.microsoft.com/office/powerpoint/2010/main" val="3233586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Fehlermeldung Desktop-Version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6083104" cy="4154361"/>
          </a:xfrm>
        </p:spPr>
        <p:txBody>
          <a:bodyPr>
            <a:normAutofit/>
          </a:bodyPr>
          <a:lstStyle/>
          <a:p>
            <a:r>
              <a:rPr lang="de-DE" sz="2000" dirty="0"/>
              <a:t>Füge Flug bei der Suche nach Hotel mit gleichen Abflugs- und Ankunftsort hinzu </a:t>
            </a:r>
            <a:r>
              <a:rPr lang="de-DE" sz="2000" dirty="0">
                <a:sym typeface="Wingdings" pitchFamily="2" charset="2"/>
              </a:rPr>
              <a:t> Fehlermeldung führt zu Desktop-Version</a:t>
            </a:r>
          </a:p>
          <a:p>
            <a:endParaRPr lang="de-DE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Schweregrad: 3,33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Heuristik: Ästhetik und minimales Design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Browser: Chrome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Betriebssystem: iOS</a:t>
            </a:r>
            <a:endParaRPr lang="de-DE" sz="2000" dirty="0"/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11" name="n01-dl-ästhetik_desktop">
            <a:hlinkClick r:id="" action="ppaction://media"/>
            <a:extLst>
              <a:ext uri="{FF2B5EF4-FFF2-40B4-BE49-F238E27FC236}">
                <a16:creationId xmlns:a16="http://schemas.microsoft.com/office/drawing/2014/main" id="{8F96C526-A103-3B49-BB42-2DDA03752A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10602" y="1027906"/>
            <a:ext cx="2784332" cy="494992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448ACE7-60A8-1D45-B5B0-7141413F963B}"/>
              </a:ext>
            </a:extLst>
          </p:cNvPr>
          <p:cNvSpPr txBox="1"/>
          <p:nvPr/>
        </p:nvSpPr>
        <p:spPr>
          <a:xfrm>
            <a:off x="8610602" y="5977830"/>
            <a:ext cx="27843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50" dirty="0"/>
              <a:t>n01-dl-ästhetik_desktop.mp4</a:t>
            </a:r>
            <a:endParaRPr lang="de-AT" sz="105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8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0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Last-Minute Flugdatum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5138393" cy="4154361"/>
          </a:xfrm>
        </p:spPr>
        <p:txBody>
          <a:bodyPr>
            <a:normAutofit/>
          </a:bodyPr>
          <a:lstStyle/>
          <a:p>
            <a:r>
              <a:rPr lang="de-DE" sz="2000" dirty="0"/>
              <a:t>Abflugdatum muss in der Zukunft liegen </a:t>
            </a:r>
            <a:r>
              <a:rPr lang="de-DE" sz="2000" dirty="0">
                <a:sym typeface="Wingdings" pitchFamily="2" charset="2"/>
              </a:rPr>
              <a:t> User kann dennoch auch aktuellen Tag auswählen</a:t>
            </a:r>
          </a:p>
          <a:p>
            <a:endParaRPr lang="de-DE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Schweregrad: 3,33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Heuristik: Fehlervermeidung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Browser: Chrome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Betriebssystem: iOS</a:t>
            </a:r>
            <a:endParaRPr lang="de-DE" sz="2000" dirty="0"/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9" name="n02-dl-fehlervermeidung_lastminutedatum">
            <a:hlinkClick r:id="" action="ppaction://media"/>
            <a:extLst>
              <a:ext uri="{FF2B5EF4-FFF2-40B4-BE49-F238E27FC236}">
                <a16:creationId xmlns:a16="http://schemas.microsoft.com/office/drawing/2014/main" id="{B46EAD6F-4B85-D441-96E6-FDA323A44B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80169" y="795553"/>
            <a:ext cx="2787586" cy="495570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645F9A2-2493-2D4F-BD15-83C4B4AC4679}"/>
              </a:ext>
            </a:extLst>
          </p:cNvPr>
          <p:cNvSpPr txBox="1"/>
          <p:nvPr/>
        </p:nvSpPr>
        <p:spPr>
          <a:xfrm>
            <a:off x="8180168" y="5862566"/>
            <a:ext cx="2784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de-AT" sz="1000" dirty="0"/>
              <a:t>n02-dl-fehlervermeidung_lastminutedatum.mp4</a:t>
            </a:r>
            <a:endParaRPr lang="de-AT" sz="1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259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8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Ferienwohnung Reiseziel Fehlermeldung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4478517" cy="4154361"/>
          </a:xfrm>
        </p:spPr>
        <p:txBody>
          <a:bodyPr>
            <a:normAutofit/>
          </a:bodyPr>
          <a:lstStyle/>
          <a:p>
            <a:r>
              <a:rPr lang="de-DE" sz="2000" dirty="0"/>
              <a:t>Suche nach Ferienwohnung ohne Angabe eines Reiseziels </a:t>
            </a:r>
            <a:br>
              <a:rPr lang="de-DE" sz="2000" dirty="0"/>
            </a:br>
            <a:r>
              <a:rPr lang="de-DE" sz="2000" dirty="0">
                <a:sym typeface="Wingdings" pitchFamily="2" charset="2"/>
              </a:rPr>
              <a:t> „Reiseziel </a:t>
            </a:r>
            <a:r>
              <a:rPr lang="de-DE" sz="2000" dirty="0" err="1">
                <a:sym typeface="Wingdings" pitchFamily="2" charset="2"/>
              </a:rPr>
              <a:t>is</a:t>
            </a:r>
            <a:r>
              <a:rPr lang="de-DE" sz="2000" dirty="0">
                <a:sym typeface="Wingdings" pitchFamily="2" charset="2"/>
              </a:rPr>
              <a:t> </a:t>
            </a:r>
            <a:r>
              <a:rPr lang="de-DE" sz="2000" dirty="0" err="1">
                <a:sym typeface="Wingdings" pitchFamily="2" charset="2"/>
              </a:rPr>
              <a:t>required</a:t>
            </a:r>
            <a:r>
              <a:rPr lang="de-DE" sz="2000" dirty="0">
                <a:sym typeface="Wingdings" pitchFamily="2" charset="2"/>
              </a:rPr>
              <a:t>“</a:t>
            </a:r>
          </a:p>
          <a:p>
            <a:endParaRPr lang="de-DE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Schweregrad: 3,00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Heuristik: Fehlermeldungen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Browser: Chrome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Betriebssystem: iOS</a:t>
            </a:r>
            <a:endParaRPr lang="de-DE" sz="2000" dirty="0">
              <a:solidFill>
                <a:srgbClr val="FFFFFF"/>
              </a:solidFill>
            </a:endParaRPr>
          </a:p>
        </p:txBody>
      </p:sp>
      <p:pic>
        <p:nvPicPr>
          <p:cNvPr id="7" name="n03-dl-fehlermeldung_ferienwohnung">
            <a:hlinkClick r:id="" action="ppaction://media"/>
            <a:extLst>
              <a:ext uri="{FF2B5EF4-FFF2-40B4-BE49-F238E27FC236}">
                <a16:creationId xmlns:a16="http://schemas.microsoft.com/office/drawing/2014/main" id="{21C15419-B590-DA43-8542-160B3F305C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7670911" y="1690688"/>
            <a:ext cx="2502036" cy="444806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EFFEC59E-BDD4-8946-8B00-11D7C48055A8}"/>
              </a:ext>
            </a:extLst>
          </p:cNvPr>
          <p:cNvSpPr/>
          <p:nvPr/>
        </p:nvSpPr>
        <p:spPr>
          <a:xfrm>
            <a:off x="7670911" y="6252155"/>
            <a:ext cx="24513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"/>
            <a:r>
              <a:rPr lang="de-AT" sz="1000" dirty="0"/>
              <a:t>n03-dl-fehlermeldung_ferienwohnung.mp4</a:t>
            </a:r>
            <a:endParaRPr lang="de-AT" sz="1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7268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419" y="432719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Auswahl nicht eindeutig zuzuordnen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4591638" cy="4154361"/>
          </a:xfrm>
        </p:spPr>
        <p:txBody>
          <a:bodyPr>
            <a:normAutofit/>
          </a:bodyPr>
          <a:lstStyle/>
          <a:p>
            <a:r>
              <a:rPr lang="de-DE" sz="2000" dirty="0"/>
              <a:t>Hinzufügen von Kindern bei Flüge </a:t>
            </a:r>
            <a:r>
              <a:rPr lang="de-DE" sz="2000" dirty="0">
                <a:sym typeface="Wingdings" pitchFamily="2" charset="2"/>
              </a:rPr>
              <a:t> Auswahl nicht kann nicht zugeordnet werden</a:t>
            </a:r>
          </a:p>
          <a:p>
            <a:pPr marL="0" indent="0">
              <a:buNone/>
            </a:pPr>
            <a:endParaRPr lang="de-DE" sz="20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Schweregrad: 3,00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Heuristik: Sprache des Benutzers verwenden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Browser: Safari	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Betriebssystem: </a:t>
            </a:r>
            <a:r>
              <a:rPr lang="de-DE" sz="2000" dirty="0" err="1">
                <a:sym typeface="Wingdings" pitchFamily="2" charset="2"/>
              </a:rPr>
              <a:t>macOS</a:t>
            </a:r>
            <a:endParaRPr lang="de-DE" sz="2000" dirty="0"/>
          </a:p>
          <a:p>
            <a:endParaRPr lang="de-DE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11" name="Grafik 10" descr="Ein Bild, das Screenshot, drinnen enthält.&#10;&#10;Automatisch generierte Beschreibung">
            <a:extLst>
              <a:ext uri="{FF2B5EF4-FFF2-40B4-BE49-F238E27FC236}">
                <a16:creationId xmlns:a16="http://schemas.microsoft.com/office/drawing/2014/main" id="{420478F4-7858-5C4C-BCA2-62B3948EF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00" y="1690688"/>
            <a:ext cx="5322570" cy="3326606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8F4C143A-7EA3-AA4B-9094-07B5180C8933}"/>
              </a:ext>
            </a:extLst>
          </p:cNvPr>
          <p:cNvSpPr/>
          <p:nvPr/>
        </p:nvSpPr>
        <p:spPr>
          <a:xfrm>
            <a:off x="8416582" y="5044201"/>
            <a:ext cx="16466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de-AT" sz="1000" dirty="0"/>
              <a:t>n04-mg-auswahl-kinder.png</a:t>
            </a:r>
            <a:endParaRPr lang="de-AT" sz="1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304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Falsche Fehlermeldung bei </a:t>
            </a:r>
            <a:r>
              <a:rPr lang="de-AT" b="1" dirty="0" err="1">
                <a:solidFill>
                  <a:srgbClr val="FFFFFF"/>
                </a:solidFill>
              </a:rPr>
              <a:t>Flughafentranser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5005070" cy="4154361"/>
          </a:xfrm>
        </p:spPr>
        <p:txBody>
          <a:bodyPr>
            <a:normAutofit/>
          </a:bodyPr>
          <a:lstStyle/>
          <a:p>
            <a:r>
              <a:rPr lang="de-DE" sz="2000" dirty="0"/>
              <a:t>Flughafentransfer Hin- und Rückfahrt am </a:t>
            </a:r>
            <a:br>
              <a:rPr lang="de-DE" sz="2000" dirty="0"/>
            </a:br>
            <a:r>
              <a:rPr lang="de-DE" sz="2000" dirty="0"/>
              <a:t>selben Tag nicht möglich </a:t>
            </a:r>
            <a:r>
              <a:rPr lang="de-DE" sz="2000" dirty="0">
                <a:sym typeface="Wingdings" pitchFamily="2" charset="2"/>
              </a:rPr>
              <a:t> Fehlermeldung falsch:</a:t>
            </a:r>
            <a:r>
              <a:rPr lang="de-DE" sz="2000" i="1" dirty="0">
                <a:sym typeface="Wingdings" pitchFamily="2" charset="2"/>
              </a:rPr>
              <a:t> </a:t>
            </a:r>
            <a:br>
              <a:rPr lang="de-DE" sz="2000" i="1" dirty="0">
                <a:sym typeface="Wingdings" pitchFamily="2" charset="2"/>
              </a:rPr>
            </a:br>
            <a:r>
              <a:rPr lang="de-DE" sz="2000" i="1" dirty="0">
                <a:sym typeface="Wingdings" pitchFamily="2" charset="2"/>
              </a:rPr>
              <a:t>„Der Abflug muss mindestens zwei Stunden nach der Ankunft stattfinden.“</a:t>
            </a:r>
          </a:p>
          <a:p>
            <a:endParaRPr lang="de-DE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Schweregrad: 3,00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Heuristik: Gute Fehlermeldung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Browser: Safari	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Betriebssystem: </a:t>
            </a:r>
            <a:r>
              <a:rPr lang="de-DE" sz="2000" dirty="0" err="1">
                <a:sym typeface="Wingdings" pitchFamily="2" charset="2"/>
              </a:rPr>
              <a:t>macOS</a:t>
            </a:r>
            <a:endParaRPr lang="de-DE" sz="2000" dirty="0"/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7302C9F-90B5-DF4D-A751-7E21D8411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011" y="2764791"/>
            <a:ext cx="5606288" cy="350393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5C59A57-0430-9542-86FF-0C3DC67D4C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37" t="28113" r="47841" b="65488"/>
          <a:stretch/>
        </p:blipFill>
        <p:spPr>
          <a:xfrm>
            <a:off x="5979011" y="1588770"/>
            <a:ext cx="5943483" cy="707046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9423D1B8-D11B-714C-9309-8B63FE5EEC49}"/>
              </a:ext>
            </a:extLst>
          </p:cNvPr>
          <p:cNvSpPr/>
          <p:nvPr/>
        </p:nvSpPr>
        <p:spPr>
          <a:xfrm>
            <a:off x="7772102" y="6317139"/>
            <a:ext cx="20201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de-AT" sz="1000" dirty="0"/>
              <a:t>n05-mg-falsche-fehlermeldung.png</a:t>
            </a:r>
            <a:endParaRPr lang="de-AT" sz="1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262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Deals/Last Minute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4849906" cy="4154361"/>
          </a:xfrm>
        </p:spPr>
        <p:txBody>
          <a:bodyPr>
            <a:normAutofit/>
          </a:bodyPr>
          <a:lstStyle/>
          <a:p>
            <a:pPr marL="285750" indent="-285750"/>
            <a:r>
              <a:rPr lang="de-DE" sz="2000" dirty="0">
                <a:sym typeface="Wingdings" pitchFamily="2" charset="2"/>
              </a:rPr>
              <a:t>Ein klarer Unterschied zwischen „Deals“ und "Last Minute“ ist auf erstem Blick nicht erkennbar.  </a:t>
            </a:r>
          </a:p>
          <a:p>
            <a:pPr marL="285750" indent="-285750"/>
            <a:endParaRPr lang="de-DE" sz="20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Schweregrad: 3,00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Heuristik: Konsistenz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Browser: Chrome	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Betriebssystem: Windows</a:t>
            </a:r>
            <a:endParaRPr lang="de-DE" sz="2000" dirty="0"/>
          </a:p>
          <a:p>
            <a:endParaRPr lang="de-DE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9" name="n06-TD-Deals">
            <a:hlinkClick r:id="" action="ppaction://media"/>
            <a:extLst>
              <a:ext uri="{FF2B5EF4-FFF2-40B4-BE49-F238E27FC236}">
                <a16:creationId xmlns:a16="http://schemas.microsoft.com/office/drawing/2014/main" id="{6ABE730A-E990-CB44-8288-24C884FE2A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3353" y="2666679"/>
            <a:ext cx="5300370" cy="2866203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BA9E1A36-8B9D-604C-8A8C-50F17CE86652}"/>
              </a:ext>
            </a:extLst>
          </p:cNvPr>
          <p:cNvSpPr/>
          <p:nvPr/>
        </p:nvSpPr>
        <p:spPr>
          <a:xfrm>
            <a:off x="8167899" y="5545018"/>
            <a:ext cx="11512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"/>
            <a:r>
              <a:rPr lang="de-AT" sz="1000" dirty="0"/>
              <a:t>n06-TD-Deals.mp4</a:t>
            </a:r>
            <a:endParaRPr lang="de-AT" sz="1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95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1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E6E78D-0DFB-4C81-B902-FCACD0759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8" y="803325"/>
            <a:ext cx="5314536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Positive </a:t>
            </a:r>
            <a:r>
              <a:rPr lang="de-AT" b="1" dirty="0" err="1">
                <a:solidFill>
                  <a:srgbClr val="FFFFFF"/>
                </a:solidFill>
              </a:rPr>
              <a:t>Resulate</a:t>
            </a:r>
            <a:endParaRPr lang="de-AT" b="1" dirty="0">
              <a:solidFill>
                <a:srgbClr val="FFFFFF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0B32CE2-AFAA-4A53-AA20-E27FFF322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33" y="543135"/>
            <a:ext cx="3835488" cy="383548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F7A73E-92F4-4392-AC81-86E33819A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667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de-AT" sz="2000" dirty="0"/>
              <a:t>Gute Fehlermeldungen</a:t>
            </a:r>
          </a:p>
          <a:p>
            <a:r>
              <a:rPr lang="de-AT" sz="2000" dirty="0"/>
              <a:t>Hilfestellungen</a:t>
            </a:r>
          </a:p>
          <a:p>
            <a:r>
              <a:rPr lang="de-AT" sz="2000" dirty="0"/>
              <a:t>Fehlervermeidung Flugdatum</a:t>
            </a:r>
          </a:p>
          <a:p>
            <a:r>
              <a:rPr lang="de-AT" sz="2000" dirty="0"/>
              <a:t>Strukturierte Grundfunktionalitäten</a:t>
            </a:r>
          </a:p>
        </p:txBody>
      </p:sp>
    </p:spTree>
    <p:extLst>
      <p:ext uri="{BB962C8B-B14F-4D97-AF65-F5344CB8AC3E}">
        <p14:creationId xmlns:p14="http://schemas.microsoft.com/office/powerpoint/2010/main" val="1589656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Gute Fehlermeldungen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de-AT" sz="2000" dirty="0"/>
              <a:t>Die Fehlermeldungen sind für alle Altersgruppen verständlich formuliert.</a:t>
            </a:r>
          </a:p>
          <a:p>
            <a:endParaRPr lang="de-DE" sz="2000" dirty="0"/>
          </a:p>
          <a:p>
            <a:pPr marL="0" lvl="0" indent="0">
              <a:buNone/>
            </a:pPr>
            <a:r>
              <a:rPr lang="de-AT" sz="2000" dirty="0"/>
              <a:t>Schweregrad: 3,67 </a:t>
            </a:r>
          </a:p>
          <a:p>
            <a:pPr marL="0" lvl="0" indent="0">
              <a:buNone/>
            </a:pPr>
            <a:r>
              <a:rPr lang="de-AT" sz="2000" dirty="0"/>
              <a:t>Heuristik: Gute Fehlermeldung</a:t>
            </a:r>
          </a:p>
          <a:p>
            <a:pPr marL="0" lvl="0" indent="0">
              <a:buNone/>
            </a:pPr>
            <a:r>
              <a:rPr lang="de-AT" sz="2000" dirty="0"/>
              <a:t>Browser: Chrome</a:t>
            </a:r>
          </a:p>
          <a:p>
            <a:pPr marL="0" lvl="0" indent="0">
              <a:buNone/>
            </a:pPr>
            <a:r>
              <a:rPr lang="de-AT" sz="2000" dirty="0"/>
              <a:t>Betriebssystem: Windows</a:t>
            </a:r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8CD0FDA-C18F-504B-914A-A1C8CC01E711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28"/>
          <a:stretch/>
        </p:blipFill>
        <p:spPr bwMode="auto">
          <a:xfrm>
            <a:off x="8903239" y="1688353"/>
            <a:ext cx="2450465" cy="404987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D59CE67F-C52A-354B-93E6-4759ADBD91A8}"/>
              </a:ext>
            </a:extLst>
          </p:cNvPr>
          <p:cNvSpPr/>
          <p:nvPr/>
        </p:nvSpPr>
        <p:spPr>
          <a:xfrm>
            <a:off x="9156520" y="5807630"/>
            <a:ext cx="15504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de-AT" sz="1000" dirty="0"/>
              <a:t>p01-dl-fehlermeldung.png</a:t>
            </a:r>
            <a:endParaRPr lang="de-AT" sz="1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817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29713A-5385-4889-8516-87C839733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Allgemein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B7DAC5-51FF-4F62-92D5-799B23FB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de-AT" sz="2000" dirty="0">
                <a:solidFill>
                  <a:srgbClr val="FFFFFF"/>
                </a:solidFill>
              </a:rPr>
              <a:t>Beschreibung der Website</a:t>
            </a:r>
          </a:p>
          <a:p>
            <a:r>
              <a:rPr lang="de-AT" sz="2000" dirty="0">
                <a:solidFill>
                  <a:srgbClr val="FFFFFF"/>
                </a:solidFill>
              </a:rPr>
              <a:t>Benutzerprofile</a:t>
            </a:r>
          </a:p>
          <a:p>
            <a:pPr lvl="1"/>
            <a:r>
              <a:rPr lang="de-AT" sz="2000" dirty="0" err="1">
                <a:solidFill>
                  <a:srgbClr val="FFFFFF"/>
                </a:solidFill>
              </a:rPr>
              <a:t>Personas</a:t>
            </a:r>
            <a:endParaRPr lang="de-AT" sz="2000" dirty="0">
              <a:solidFill>
                <a:srgbClr val="FFFFFF"/>
              </a:solidFill>
            </a:endParaRPr>
          </a:p>
          <a:p>
            <a:r>
              <a:rPr lang="de-AT" sz="2000" dirty="0">
                <a:solidFill>
                  <a:srgbClr val="FFFFFF"/>
                </a:solidFill>
              </a:rPr>
              <a:t>Evaluierungsumgebungen</a:t>
            </a:r>
          </a:p>
          <a:p>
            <a:r>
              <a:rPr lang="de-AT" sz="2000" dirty="0">
                <a:solidFill>
                  <a:srgbClr val="FFFFFF"/>
                </a:solidFill>
              </a:rPr>
              <a:t>Übersicht</a:t>
            </a:r>
          </a:p>
          <a:p>
            <a:pPr lvl="1"/>
            <a:r>
              <a:rPr lang="de-AT" sz="2000" dirty="0">
                <a:solidFill>
                  <a:srgbClr val="FFFFFF"/>
                </a:solidFill>
              </a:rPr>
              <a:t>Probleme</a:t>
            </a:r>
          </a:p>
          <a:p>
            <a:pPr lvl="1"/>
            <a:r>
              <a:rPr lang="de-AT" sz="2000" dirty="0">
                <a:solidFill>
                  <a:srgbClr val="FFFFFF"/>
                </a:solidFill>
              </a:rPr>
              <a:t>Positiven Aspekte</a:t>
            </a:r>
          </a:p>
          <a:p>
            <a:r>
              <a:rPr lang="de-AT" sz="2000" dirty="0">
                <a:solidFill>
                  <a:srgbClr val="FFFFFF"/>
                </a:solidFill>
              </a:rPr>
              <a:t>Erklärung der schwerwiegendsten Probleme</a:t>
            </a:r>
          </a:p>
          <a:p>
            <a:r>
              <a:rPr lang="de-AT" sz="2000" dirty="0">
                <a:solidFill>
                  <a:srgbClr val="FFFFFF"/>
                </a:solidFill>
              </a:rPr>
              <a:t>Erklärung der positivsten Aspekte</a:t>
            </a:r>
          </a:p>
          <a:p>
            <a:endParaRPr lang="de-AT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696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Hilfestellungen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4865913" cy="4154361"/>
          </a:xfrm>
        </p:spPr>
        <p:txBody>
          <a:bodyPr>
            <a:normAutofit/>
          </a:bodyPr>
          <a:lstStyle/>
          <a:p>
            <a:r>
              <a:rPr lang="de-AT" sz="2000" dirty="0"/>
              <a:t>Übersichtliche Darstellung von Hilfestellungen und Erklärungen.</a:t>
            </a:r>
          </a:p>
          <a:p>
            <a:pPr marL="0" indent="0">
              <a:buNone/>
            </a:pPr>
            <a:endParaRPr lang="de-AT" sz="2000" dirty="0"/>
          </a:p>
          <a:p>
            <a:pPr marL="0" indent="0">
              <a:buNone/>
            </a:pPr>
            <a:r>
              <a:rPr lang="de-AT" sz="2000" dirty="0"/>
              <a:t>Schweregrad: 3,67 </a:t>
            </a:r>
          </a:p>
          <a:p>
            <a:pPr marL="0" indent="0">
              <a:buNone/>
            </a:pPr>
            <a:r>
              <a:rPr lang="de-AT" sz="2000" dirty="0"/>
              <a:t>Heuristik: Hilfe und Dokumentation</a:t>
            </a:r>
          </a:p>
          <a:p>
            <a:pPr marL="0" indent="0">
              <a:buNone/>
            </a:pPr>
            <a:r>
              <a:rPr lang="de-AT" sz="2000" dirty="0"/>
              <a:t>Browser: Chrome</a:t>
            </a:r>
          </a:p>
          <a:p>
            <a:pPr marL="0" indent="0">
              <a:buNone/>
            </a:pPr>
            <a:r>
              <a:rPr lang="de-AT" sz="2000" dirty="0"/>
              <a:t>Betriebssystem: Windows</a:t>
            </a:r>
          </a:p>
          <a:p>
            <a:endParaRPr lang="de-DE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7" name="Grafik 6" descr="Ein Bild, das Screenshot, Monitor, Computer, Laptop enthält.&#10;&#10;Automatisch generierte Beschreibung">
            <a:extLst>
              <a:ext uri="{FF2B5EF4-FFF2-40B4-BE49-F238E27FC236}">
                <a16:creationId xmlns:a16="http://schemas.microsoft.com/office/drawing/2014/main" id="{755E8709-526F-7440-A466-D2C5C4CBDD1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" t="4474" r="-137" b="4573"/>
          <a:stretch/>
        </p:blipFill>
        <p:spPr bwMode="auto">
          <a:xfrm>
            <a:off x="4974895" y="1709007"/>
            <a:ext cx="6838950" cy="3543300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4D5343B8-75F6-824B-8AD5-B9D6EF811FB2}"/>
              </a:ext>
            </a:extLst>
          </p:cNvPr>
          <p:cNvSpPr/>
          <p:nvPr/>
        </p:nvSpPr>
        <p:spPr>
          <a:xfrm>
            <a:off x="7505825" y="5483228"/>
            <a:ext cx="10695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/>
              <a:t>p02-TD-Hilfe.png</a:t>
            </a:r>
          </a:p>
        </p:txBody>
      </p:sp>
    </p:spTree>
    <p:extLst>
      <p:ext uri="{BB962C8B-B14F-4D97-AF65-F5344CB8AC3E}">
        <p14:creationId xmlns:p14="http://schemas.microsoft.com/office/powerpoint/2010/main" val="927655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Fehlervermeidung Flugdatum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6404428" cy="4154361"/>
          </a:xfrm>
        </p:spPr>
        <p:txBody>
          <a:bodyPr>
            <a:normAutofit/>
          </a:bodyPr>
          <a:lstStyle/>
          <a:p>
            <a:pPr lvl="0"/>
            <a:r>
              <a:rPr lang="de-AT" sz="2000" dirty="0"/>
              <a:t>Das Abflugdatum kann nicht vor dem Ankunftsdatum liegen.</a:t>
            </a:r>
          </a:p>
          <a:p>
            <a:pPr lvl="0"/>
            <a:endParaRPr lang="de-AT" sz="2000" dirty="0"/>
          </a:p>
          <a:p>
            <a:pPr marL="0" lvl="0" indent="0">
              <a:buNone/>
            </a:pPr>
            <a:r>
              <a:rPr lang="de-AT" sz="2000" dirty="0"/>
              <a:t>Schweregrad: 3,33 </a:t>
            </a:r>
          </a:p>
          <a:p>
            <a:pPr marL="0" lvl="0" indent="0">
              <a:buNone/>
            </a:pPr>
            <a:r>
              <a:rPr lang="de-AT" sz="2000" dirty="0"/>
              <a:t>Heuristik: Fehlervermeidung</a:t>
            </a:r>
          </a:p>
          <a:p>
            <a:pPr marL="0" lvl="0" indent="0">
              <a:buNone/>
            </a:pPr>
            <a:r>
              <a:rPr lang="de-AT" sz="2000" dirty="0"/>
              <a:t>Browser: Chrome</a:t>
            </a:r>
          </a:p>
          <a:p>
            <a:pPr marL="0" lvl="0" indent="0">
              <a:buNone/>
            </a:pPr>
            <a:r>
              <a:rPr lang="de-AT" sz="2000" dirty="0"/>
              <a:t>Betriebssystem: iOS</a:t>
            </a:r>
          </a:p>
          <a:p>
            <a:endParaRPr lang="de-DE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7" name="p03-dl-fehlervermeidung_datepicker">
            <a:hlinkClick r:id="" action="ppaction://media"/>
            <a:extLst>
              <a:ext uri="{FF2B5EF4-FFF2-40B4-BE49-F238E27FC236}">
                <a16:creationId xmlns:a16="http://schemas.microsoft.com/office/drawing/2014/main" id="{A6201880-AB42-8444-A12A-7869C37ECF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1073" y="1531938"/>
            <a:ext cx="2612827" cy="464502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71FFC08-B2D9-FD4B-98DF-55C2E3B232CD}"/>
              </a:ext>
            </a:extLst>
          </p:cNvPr>
          <p:cNvSpPr/>
          <p:nvPr/>
        </p:nvSpPr>
        <p:spPr>
          <a:xfrm>
            <a:off x="8390302" y="6246654"/>
            <a:ext cx="23743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/>
              <a:t>p03-dl-fehlervermeidung_datepicker.mp4</a:t>
            </a:r>
          </a:p>
        </p:txBody>
      </p:sp>
    </p:spTree>
    <p:extLst>
      <p:ext uri="{BB962C8B-B14F-4D97-AF65-F5344CB8AC3E}">
        <p14:creationId xmlns:p14="http://schemas.microsoft.com/office/powerpoint/2010/main" val="1921390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Strukturierte Grundfunktionalitäten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 fontScale="47500" lnSpcReduction="20000"/>
          </a:bodyPr>
          <a:lstStyle/>
          <a:p>
            <a:pPr marL="285750" indent="-285750"/>
            <a:r>
              <a:rPr lang="de-DE" sz="3200" dirty="0">
                <a:sym typeface="Wingdings" pitchFamily="2" charset="2"/>
              </a:rPr>
              <a:t>Verständliche Darstellung der Möglichkeiten des Nutzers</a:t>
            </a:r>
          </a:p>
          <a:p>
            <a:pPr marL="285750" indent="-285750"/>
            <a:r>
              <a:rPr lang="de-DE" sz="3200" dirty="0">
                <a:sym typeface="Wingdings" pitchFamily="2" charset="2"/>
              </a:rPr>
              <a:t>Bilder ergänzen Text</a:t>
            </a:r>
          </a:p>
          <a:p>
            <a:pPr marL="285750" indent="-285750"/>
            <a:r>
              <a:rPr lang="de-DE" sz="3200" dirty="0">
                <a:sym typeface="Wingdings" pitchFamily="2" charset="2"/>
              </a:rPr>
              <a:t>z.B.:</a:t>
            </a:r>
          </a:p>
          <a:p>
            <a:pPr marL="742950" lvl="1" indent="-285750"/>
            <a:r>
              <a:rPr lang="de-DE" sz="3200" dirty="0">
                <a:sym typeface="Wingdings" pitchFamily="2" charset="2"/>
              </a:rPr>
              <a:t>Flüge</a:t>
            </a:r>
          </a:p>
          <a:p>
            <a:pPr marL="1200150" lvl="2" indent="-285750"/>
            <a:r>
              <a:rPr lang="de-DE" sz="3200" dirty="0">
                <a:sym typeface="Wingdings" pitchFamily="2" charset="2"/>
              </a:rPr>
              <a:t>Hin- und Rückflug</a:t>
            </a:r>
          </a:p>
          <a:p>
            <a:pPr marL="1200150" lvl="2" indent="-285750"/>
            <a:r>
              <a:rPr lang="de-DE" sz="3200" dirty="0">
                <a:sym typeface="Wingdings" pitchFamily="2" charset="2"/>
              </a:rPr>
              <a:t>Nur Hinflug</a:t>
            </a:r>
          </a:p>
          <a:p>
            <a:pPr marL="1200150" lvl="2" indent="-285750"/>
            <a:r>
              <a:rPr lang="de-DE" sz="3200" dirty="0">
                <a:sym typeface="Wingdings" pitchFamily="2" charset="2"/>
              </a:rPr>
              <a:t>Mehrere Reiseziele</a:t>
            </a:r>
          </a:p>
          <a:p>
            <a:pPr marL="742950" lvl="1" indent="-285750"/>
            <a:r>
              <a:rPr lang="de-DE" sz="3200" dirty="0">
                <a:sym typeface="Wingdings" pitchFamily="2" charset="2"/>
              </a:rPr>
              <a:t>Hotels</a:t>
            </a:r>
          </a:p>
          <a:p>
            <a:pPr marL="742950" lvl="1" indent="-285750"/>
            <a:r>
              <a:rPr lang="de-DE" sz="3200" dirty="0">
                <a:sym typeface="Wingdings" pitchFamily="2" charset="2"/>
              </a:rPr>
              <a:t>Flug + Hotel</a:t>
            </a:r>
          </a:p>
          <a:p>
            <a:pPr marL="742950" lvl="1" indent="-285750"/>
            <a:r>
              <a:rPr lang="de-DE" sz="3200" dirty="0">
                <a:sym typeface="Wingdings" pitchFamily="2" charset="2"/>
              </a:rPr>
              <a:t>Pauschalreisen </a:t>
            </a:r>
          </a:p>
          <a:p>
            <a:pPr marL="285750" indent="-285750"/>
            <a:endParaRPr lang="de-DE" sz="32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sz="3200" dirty="0">
                <a:sym typeface="Wingdings" pitchFamily="2" charset="2"/>
              </a:rPr>
              <a:t>Positivität: 3,00</a:t>
            </a:r>
          </a:p>
          <a:p>
            <a:pPr marL="0" indent="0">
              <a:buNone/>
            </a:pPr>
            <a:r>
              <a:rPr lang="de-DE" sz="3200" dirty="0">
                <a:sym typeface="Wingdings" pitchFamily="2" charset="2"/>
              </a:rPr>
              <a:t>Heuristik: Ästhetik und minimales Design</a:t>
            </a:r>
          </a:p>
          <a:p>
            <a:pPr marL="0" indent="0">
              <a:buNone/>
            </a:pPr>
            <a:r>
              <a:rPr lang="de-DE" sz="3200" dirty="0">
                <a:sym typeface="Wingdings" pitchFamily="2" charset="2"/>
              </a:rPr>
              <a:t>Browser: Chrome</a:t>
            </a:r>
          </a:p>
          <a:p>
            <a:pPr marL="0" indent="0">
              <a:buNone/>
            </a:pPr>
            <a:r>
              <a:rPr lang="de-DE" sz="3200" dirty="0">
                <a:sym typeface="Wingdings" pitchFamily="2" charset="2"/>
              </a:rPr>
              <a:t>Betriebssystem: iOS</a:t>
            </a:r>
            <a:endParaRPr lang="de-DE" sz="32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7E7F4DF5-D106-0247-AA7B-FCF204F7D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777" y="1336571"/>
            <a:ext cx="2724564" cy="484367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2B10E28D-13AD-E64E-8302-506CCFE30A80}"/>
              </a:ext>
            </a:extLst>
          </p:cNvPr>
          <p:cNvSpPr/>
          <p:nvPr/>
        </p:nvSpPr>
        <p:spPr>
          <a:xfrm>
            <a:off x="9070375" y="6271259"/>
            <a:ext cx="11993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de-AT" sz="1000" dirty="0"/>
              <a:t>p04-dl-ästhetik.png</a:t>
            </a:r>
            <a:endParaRPr lang="de-AT" sz="1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799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de-DE" sz="1400" dirty="0"/>
              <a:t>Auslegung auf die Zielgruppe</a:t>
            </a:r>
          </a:p>
          <a:p>
            <a:r>
              <a:rPr lang="de-DE" sz="1400" dirty="0"/>
              <a:t>Desktop VS Mobile</a:t>
            </a:r>
          </a:p>
          <a:p>
            <a:r>
              <a:rPr lang="de-DE" sz="1400" dirty="0"/>
              <a:t>Allgemein Positives</a:t>
            </a:r>
          </a:p>
          <a:p>
            <a:r>
              <a:rPr lang="de-DE" sz="1400" dirty="0"/>
              <a:t>Allgemein Negatives</a:t>
            </a:r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181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9615" y="2764556"/>
            <a:ext cx="55275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de-DE" sz="5400" b="1" dirty="0">
                <a:solidFill>
                  <a:srgbClr val="FFFFFF"/>
                </a:solidFill>
              </a:rPr>
              <a:t>Vielen Dank für Eure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3867590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7C38E6-2649-C14B-A273-00EDB30B4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Beschreibung der Website: </a:t>
            </a:r>
            <a:r>
              <a:rPr lang="de-DE" b="1" dirty="0" err="1">
                <a:solidFill>
                  <a:srgbClr val="FFFFFF"/>
                </a:solidFill>
              </a:rPr>
              <a:t>www.expedia.at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927908-7E19-1041-B7CB-4C1EF9DE2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de-DE" sz="2000" dirty="0">
                <a:solidFill>
                  <a:srgbClr val="FFFFFF"/>
                </a:solidFill>
              </a:rPr>
              <a:t>Webportal zum Buchen von Reisen</a:t>
            </a:r>
          </a:p>
          <a:p>
            <a:r>
              <a:rPr lang="de-DE" sz="2000" dirty="0">
                <a:solidFill>
                  <a:srgbClr val="FFFFFF"/>
                </a:solidFill>
              </a:rPr>
              <a:t>Buchen von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Hotel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Flug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Mietwagen</a:t>
            </a:r>
          </a:p>
          <a:p>
            <a:r>
              <a:rPr lang="de-DE" sz="2000" dirty="0">
                <a:solidFill>
                  <a:srgbClr val="FFFFFF"/>
                </a:solidFill>
              </a:rPr>
              <a:t>Preise verschiedener Angebotskombinationen vergleichen</a:t>
            </a:r>
          </a:p>
          <a:p>
            <a:r>
              <a:rPr lang="de-DE" sz="2000" dirty="0">
                <a:solidFill>
                  <a:srgbClr val="FFFFFF"/>
                </a:solidFill>
              </a:rPr>
              <a:t>Vermieter: Unterkunft inserieren</a:t>
            </a:r>
          </a:p>
        </p:txBody>
      </p:sp>
    </p:spTree>
    <p:extLst>
      <p:ext uri="{BB962C8B-B14F-4D97-AF65-F5344CB8AC3E}">
        <p14:creationId xmlns:p14="http://schemas.microsoft.com/office/powerpoint/2010/main" val="1815975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31C9B34-F3B2-0D4B-84F4-DDE571FFC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Benutzerprofile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CC389F-D4FD-6044-9E77-1D598DC26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de-DE" sz="2000" dirty="0">
                <a:solidFill>
                  <a:srgbClr val="FFFFFF"/>
                </a:solidFill>
              </a:rPr>
              <a:t>Reisen im dienstlichen und im Privatbereich</a:t>
            </a:r>
          </a:p>
          <a:p>
            <a:r>
              <a:rPr lang="de-DE" sz="2000" dirty="0">
                <a:solidFill>
                  <a:srgbClr val="FFFFFF"/>
                </a:solidFill>
              </a:rPr>
              <a:t>Altersgruppe: variiert sehr stark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Zwischen 18 und 60 Jahre</a:t>
            </a:r>
          </a:p>
          <a:p>
            <a:r>
              <a:rPr lang="de-DE" sz="2000" dirty="0">
                <a:solidFill>
                  <a:srgbClr val="FFFFFF"/>
                </a:solidFill>
              </a:rPr>
              <a:t>Benutzerprofile speziell: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Lastminute/Deals: jüngere Personen mit engem Budget </a:t>
            </a:r>
            <a:r>
              <a:rPr lang="de-DE" sz="2000" dirty="0">
                <a:solidFill>
                  <a:srgbClr val="FFFFFF"/>
                </a:solidFill>
                <a:sym typeface="Wingdings" pitchFamily="2" charset="2"/>
              </a:rPr>
              <a:t> günstige Schnäppchen finden</a:t>
            </a:r>
          </a:p>
          <a:p>
            <a:r>
              <a:rPr lang="de-DE" sz="2000" dirty="0">
                <a:solidFill>
                  <a:srgbClr val="FFFFFF"/>
                </a:solidFill>
                <a:sym typeface="Wingdings" pitchFamily="2" charset="2"/>
              </a:rPr>
              <a:t>Siehe </a:t>
            </a:r>
            <a:r>
              <a:rPr lang="de-DE" sz="2000" dirty="0" err="1">
                <a:solidFill>
                  <a:srgbClr val="FFFFFF"/>
                </a:solidFill>
                <a:sym typeface="Wingdings" pitchFamily="2" charset="2"/>
              </a:rPr>
              <a:t>Personas</a:t>
            </a:r>
            <a:endParaRPr lang="de-DE" sz="2000" dirty="0">
              <a:solidFill>
                <a:srgbClr val="FFFFFF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61799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70F40CC-3527-4017-A061-EF1D5ADBCF0E}"/>
              </a:ext>
            </a:extLst>
          </p:cNvPr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6C33BB7-8343-447B-9105-43CF7B780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"/>
            <a:ext cx="10515600" cy="1143000"/>
          </a:xfrm>
        </p:spPr>
        <p:txBody>
          <a:bodyPr/>
          <a:lstStyle/>
          <a:p>
            <a:r>
              <a:rPr lang="de-AT" dirty="0">
                <a:solidFill>
                  <a:schemeClr val="bg1"/>
                </a:solidFill>
                <a:latin typeface="+mn-lt"/>
              </a:rPr>
              <a:t>Anna Grey, 67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84B5C0C-25F6-4A77-9C63-7E38CFFC1CD3}"/>
              </a:ext>
            </a:extLst>
          </p:cNvPr>
          <p:cNvSpPr txBox="1"/>
          <p:nvPr/>
        </p:nvSpPr>
        <p:spPr>
          <a:xfrm>
            <a:off x="422031" y="3991651"/>
            <a:ext cx="2025747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i="1" dirty="0">
                <a:solidFill>
                  <a:schemeClr val="bg1"/>
                </a:solidFill>
              </a:rPr>
              <a:t>„Life </a:t>
            </a:r>
            <a:r>
              <a:rPr lang="de-AT" i="1" dirty="0" err="1">
                <a:solidFill>
                  <a:schemeClr val="bg1"/>
                </a:solidFill>
              </a:rPr>
              <a:t>is</a:t>
            </a:r>
            <a:r>
              <a:rPr lang="de-AT" i="1" dirty="0">
                <a:solidFill>
                  <a:schemeClr val="bg1"/>
                </a:solidFill>
              </a:rPr>
              <a:t> </a:t>
            </a:r>
            <a:r>
              <a:rPr lang="de-AT" i="1" dirty="0" err="1">
                <a:solidFill>
                  <a:schemeClr val="bg1"/>
                </a:solidFill>
              </a:rPr>
              <a:t>too</a:t>
            </a:r>
            <a:r>
              <a:rPr lang="de-AT" i="1" dirty="0">
                <a:solidFill>
                  <a:schemeClr val="bg1"/>
                </a:solidFill>
              </a:rPr>
              <a:t> </a:t>
            </a:r>
            <a:r>
              <a:rPr lang="de-AT" i="1" dirty="0" err="1">
                <a:solidFill>
                  <a:schemeClr val="bg1"/>
                </a:solidFill>
              </a:rPr>
              <a:t>short</a:t>
            </a:r>
            <a:r>
              <a:rPr lang="de-AT" i="1" dirty="0">
                <a:solidFill>
                  <a:schemeClr val="bg1"/>
                </a:solidFill>
              </a:rPr>
              <a:t> </a:t>
            </a:r>
            <a:r>
              <a:rPr lang="de-AT" i="1" dirty="0" err="1">
                <a:solidFill>
                  <a:schemeClr val="bg1"/>
                </a:solidFill>
              </a:rPr>
              <a:t>to</a:t>
            </a:r>
            <a:r>
              <a:rPr lang="de-AT" i="1" dirty="0">
                <a:solidFill>
                  <a:schemeClr val="bg1"/>
                </a:solidFill>
              </a:rPr>
              <a:t> </a:t>
            </a:r>
            <a:r>
              <a:rPr lang="de-AT" i="1" dirty="0" err="1">
                <a:solidFill>
                  <a:schemeClr val="bg1"/>
                </a:solidFill>
              </a:rPr>
              <a:t>stay</a:t>
            </a:r>
            <a:r>
              <a:rPr lang="de-AT" i="1" dirty="0">
                <a:solidFill>
                  <a:schemeClr val="bg1"/>
                </a:solidFill>
              </a:rPr>
              <a:t> at </a:t>
            </a:r>
            <a:r>
              <a:rPr lang="de-AT" i="1" dirty="0" err="1">
                <a:solidFill>
                  <a:schemeClr val="bg1"/>
                </a:solidFill>
              </a:rPr>
              <a:t>home</a:t>
            </a:r>
            <a:r>
              <a:rPr lang="de-AT" i="1" dirty="0">
                <a:solidFill>
                  <a:schemeClr val="bg1"/>
                </a:solidFill>
              </a:rPr>
              <a:t>“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73D35A-D87A-45A2-984C-75BB5BC410DC}"/>
              </a:ext>
            </a:extLst>
          </p:cNvPr>
          <p:cNvSpPr txBox="1"/>
          <p:nvPr/>
        </p:nvSpPr>
        <p:spPr>
          <a:xfrm>
            <a:off x="3488787" y="1640034"/>
            <a:ext cx="59787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Goals: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Learning </a:t>
            </a:r>
            <a:r>
              <a:rPr lang="de-AT" dirty="0" err="1"/>
              <a:t>about</a:t>
            </a:r>
            <a:r>
              <a:rPr lang="de-AT" dirty="0"/>
              <a:t> different </a:t>
            </a:r>
            <a:r>
              <a:rPr lang="de-AT" dirty="0" err="1"/>
              <a:t>cultures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Making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friends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Learning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languages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Comfortable</a:t>
            </a:r>
            <a:r>
              <a:rPr lang="de-AT" dirty="0"/>
              <a:t> </a:t>
            </a:r>
            <a:r>
              <a:rPr lang="de-AT" dirty="0" err="1"/>
              <a:t>traveling</a:t>
            </a:r>
            <a:endParaRPr lang="de-AT" dirty="0"/>
          </a:p>
          <a:p>
            <a:endParaRPr lang="de-AT" dirty="0"/>
          </a:p>
          <a:p>
            <a:r>
              <a:rPr lang="de-AT" dirty="0" err="1">
                <a:latin typeface="Arial Rounded MT Bold" panose="020F0704030504030204" pitchFamily="34" charset="0"/>
              </a:rPr>
              <a:t>Frustrations</a:t>
            </a:r>
            <a:r>
              <a:rPr lang="de-AT" dirty="0">
                <a:latin typeface="Arial Rounded MT Bold" panose="020F070403050403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Being</a:t>
            </a:r>
            <a:r>
              <a:rPr lang="de-AT" dirty="0"/>
              <a:t> </a:t>
            </a:r>
            <a:r>
              <a:rPr lang="de-AT" dirty="0" err="1"/>
              <a:t>bored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People </a:t>
            </a:r>
            <a:r>
              <a:rPr lang="de-AT" dirty="0" err="1"/>
              <a:t>who</a:t>
            </a:r>
            <a:r>
              <a:rPr lang="de-AT" dirty="0"/>
              <a:t> </a:t>
            </a:r>
            <a:r>
              <a:rPr lang="de-AT" dirty="0" err="1"/>
              <a:t>aren‘t</a:t>
            </a:r>
            <a:r>
              <a:rPr lang="de-AT" dirty="0"/>
              <a:t> open-</a:t>
            </a:r>
            <a:r>
              <a:rPr lang="de-AT" dirty="0" err="1"/>
              <a:t>minded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Politics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3A8E5CE-4E63-4F27-AF3C-1F31AA0D6077}"/>
              </a:ext>
            </a:extLst>
          </p:cNvPr>
          <p:cNvSpPr txBox="1"/>
          <p:nvPr/>
        </p:nvSpPr>
        <p:spPr>
          <a:xfrm>
            <a:off x="3488787" y="4660005"/>
            <a:ext cx="6199164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Bio:</a:t>
            </a:r>
          </a:p>
          <a:p>
            <a:r>
              <a:rPr lang="de-AT" dirty="0"/>
              <a:t>Her </a:t>
            </a:r>
            <a:r>
              <a:rPr lang="de-AT" dirty="0" err="1"/>
              <a:t>husband</a:t>
            </a:r>
            <a:r>
              <a:rPr lang="de-AT" dirty="0"/>
              <a:t> </a:t>
            </a:r>
            <a:r>
              <a:rPr lang="de-AT" dirty="0" err="1"/>
              <a:t>passed</a:t>
            </a:r>
            <a:r>
              <a:rPr lang="de-AT" dirty="0"/>
              <a:t> </a:t>
            </a:r>
            <a:r>
              <a:rPr lang="de-AT" dirty="0" err="1"/>
              <a:t>away</a:t>
            </a:r>
            <a:r>
              <a:rPr lang="de-AT" dirty="0"/>
              <a:t> </a:t>
            </a:r>
            <a:r>
              <a:rPr lang="de-AT" dirty="0" err="1"/>
              <a:t>nine</a:t>
            </a:r>
            <a:r>
              <a:rPr lang="de-AT" dirty="0"/>
              <a:t> </a:t>
            </a:r>
            <a:r>
              <a:rPr lang="de-AT" dirty="0" err="1"/>
              <a:t>years</a:t>
            </a:r>
            <a:r>
              <a:rPr lang="de-AT" dirty="0"/>
              <a:t> </a:t>
            </a:r>
            <a:r>
              <a:rPr lang="de-AT" dirty="0" err="1"/>
              <a:t>ago</a:t>
            </a:r>
            <a:r>
              <a:rPr lang="de-AT" dirty="0"/>
              <a:t>. </a:t>
            </a:r>
            <a:r>
              <a:rPr lang="de-AT" dirty="0" err="1"/>
              <a:t>Since</a:t>
            </a:r>
            <a:r>
              <a:rPr lang="de-AT" dirty="0"/>
              <a:t> </a:t>
            </a:r>
            <a:r>
              <a:rPr lang="de-AT" dirty="0" err="1"/>
              <a:t>then</a:t>
            </a:r>
            <a:r>
              <a:rPr lang="de-AT" dirty="0"/>
              <a:t> </a:t>
            </a:r>
            <a:r>
              <a:rPr lang="de-AT" dirty="0" err="1"/>
              <a:t>she</a:t>
            </a:r>
            <a:r>
              <a:rPr lang="de-AT" dirty="0"/>
              <a:t> </a:t>
            </a:r>
            <a:r>
              <a:rPr lang="de-AT" dirty="0" err="1"/>
              <a:t>travels</a:t>
            </a:r>
            <a:r>
              <a:rPr lang="de-AT" dirty="0"/>
              <a:t> </a:t>
            </a:r>
            <a:r>
              <a:rPr lang="de-AT" dirty="0" err="1"/>
              <a:t>around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world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make</a:t>
            </a:r>
            <a:r>
              <a:rPr lang="de-AT" dirty="0"/>
              <a:t>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friends</a:t>
            </a:r>
            <a:r>
              <a:rPr lang="de-AT" dirty="0"/>
              <a:t> and </a:t>
            </a:r>
            <a:r>
              <a:rPr lang="de-AT" dirty="0" err="1"/>
              <a:t>discovers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beauty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different </a:t>
            </a:r>
            <a:r>
              <a:rPr lang="de-AT" dirty="0" err="1"/>
              <a:t>cultures</a:t>
            </a:r>
            <a:r>
              <a:rPr lang="de-AT" dirty="0"/>
              <a:t>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440F77E-A3E3-4CCC-A6C8-82647D5A2B81}"/>
              </a:ext>
            </a:extLst>
          </p:cNvPr>
          <p:cNvSpPr txBox="1"/>
          <p:nvPr/>
        </p:nvSpPr>
        <p:spPr>
          <a:xfrm>
            <a:off x="422030" y="4637982"/>
            <a:ext cx="257438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>
                <a:latin typeface="Arial Rounded MT Bold" panose="020F0704030504030204" pitchFamily="34" charset="0"/>
              </a:rPr>
              <a:t>Personality: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Kind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Loves </a:t>
            </a:r>
            <a:r>
              <a:rPr lang="de-AT" sz="1600" dirty="0" err="1">
                <a:latin typeface="Arial Rounded MT Bold" panose="020F0704030504030204" pitchFamily="34" charset="0"/>
              </a:rPr>
              <a:t>animals</a:t>
            </a:r>
            <a:endParaRPr lang="de-AT" sz="1600" dirty="0">
              <a:latin typeface="Arial Rounded MT Bold" panose="020F07040305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 err="1">
                <a:latin typeface="Arial Rounded MT Bold" panose="020F0704030504030204" pitchFamily="34" charset="0"/>
              </a:rPr>
              <a:t>Adventurous</a:t>
            </a:r>
            <a:endParaRPr lang="de-AT" sz="1600" dirty="0">
              <a:latin typeface="Arial Rounded MT Bold" panose="020F07040305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AT" sz="1600" dirty="0">
              <a:latin typeface="Arial Rounded MT Bold" panose="020F0704030504030204" pitchFamily="34" charset="0"/>
            </a:endParaRPr>
          </a:p>
          <a:p>
            <a:endParaRPr lang="de-AT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3500790-FFFB-4429-92BF-05226B136501}"/>
              </a:ext>
            </a:extLst>
          </p:cNvPr>
          <p:cNvSpPr txBox="1"/>
          <p:nvPr/>
        </p:nvSpPr>
        <p:spPr>
          <a:xfrm>
            <a:off x="9687951" y="1520683"/>
            <a:ext cx="20398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>
                <a:latin typeface="Arial Rounded MT Bold" panose="020F0704030504030204" pitchFamily="34" charset="0"/>
              </a:rPr>
              <a:t>Motivations</a:t>
            </a:r>
            <a:endParaRPr lang="de-AT" dirty="0">
              <a:latin typeface="Arial Rounded MT Bold" panose="020F0704030504030204" pitchFamily="34" charset="0"/>
            </a:endParaRPr>
          </a:p>
          <a:p>
            <a:r>
              <a:rPr lang="de-AT" dirty="0"/>
              <a:t>Adventures</a:t>
            </a:r>
          </a:p>
          <a:p>
            <a:endParaRPr lang="de-AT" dirty="0"/>
          </a:p>
          <a:p>
            <a:r>
              <a:rPr lang="de-AT" dirty="0"/>
              <a:t>Fear</a:t>
            </a:r>
          </a:p>
          <a:p>
            <a:endParaRPr lang="de-AT" dirty="0"/>
          </a:p>
          <a:p>
            <a:r>
              <a:rPr lang="de-AT" dirty="0"/>
              <a:t>Achievement</a:t>
            </a:r>
          </a:p>
          <a:p>
            <a:endParaRPr lang="de-AT" dirty="0"/>
          </a:p>
          <a:p>
            <a:r>
              <a:rPr lang="de-AT" dirty="0"/>
              <a:t>Power</a:t>
            </a:r>
          </a:p>
          <a:p>
            <a:endParaRPr lang="de-AT" dirty="0"/>
          </a:p>
          <a:p>
            <a:r>
              <a:rPr lang="de-AT" dirty="0" err="1"/>
              <a:t>Social</a:t>
            </a:r>
            <a:endParaRPr lang="de-AT" dirty="0"/>
          </a:p>
          <a:p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15ED6F2-54DB-42B8-9C46-CB382D990F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39" t="3843" r="31949" b="26212"/>
          <a:stretch/>
        </p:blipFill>
        <p:spPr>
          <a:xfrm>
            <a:off x="422030" y="1201758"/>
            <a:ext cx="2025748" cy="274102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36D8F3A1-EEB4-4898-93B2-AD232539A40B}"/>
              </a:ext>
            </a:extLst>
          </p:cNvPr>
          <p:cNvSpPr/>
          <p:nvPr/>
        </p:nvSpPr>
        <p:spPr>
          <a:xfrm>
            <a:off x="9823939" y="2186034"/>
            <a:ext cx="1672101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3715383-70C3-4B4F-9B02-5F21F529ADC7}"/>
              </a:ext>
            </a:extLst>
          </p:cNvPr>
          <p:cNvSpPr/>
          <p:nvPr/>
        </p:nvSpPr>
        <p:spPr>
          <a:xfrm>
            <a:off x="9823936" y="2747625"/>
            <a:ext cx="1018235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A64F14A-4BEB-4896-907B-2A639B9E2618}"/>
              </a:ext>
            </a:extLst>
          </p:cNvPr>
          <p:cNvSpPr/>
          <p:nvPr/>
        </p:nvSpPr>
        <p:spPr>
          <a:xfrm>
            <a:off x="9823938" y="3267446"/>
            <a:ext cx="862819" cy="1688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21BAF01-EE9D-4BCF-B5AD-CF02180EA04F}"/>
              </a:ext>
            </a:extLst>
          </p:cNvPr>
          <p:cNvSpPr/>
          <p:nvPr/>
        </p:nvSpPr>
        <p:spPr>
          <a:xfrm>
            <a:off x="9823938" y="3829037"/>
            <a:ext cx="145954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26E7DF7-2326-4E38-8F63-C55071A2660E}"/>
              </a:ext>
            </a:extLst>
          </p:cNvPr>
          <p:cNvSpPr/>
          <p:nvPr/>
        </p:nvSpPr>
        <p:spPr>
          <a:xfrm>
            <a:off x="9823936" y="4368272"/>
            <a:ext cx="1552135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81331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70F40CC-3527-4017-A061-EF1D5ADBCF0E}"/>
              </a:ext>
            </a:extLst>
          </p:cNvPr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6C33BB7-8343-447B-9105-43CF7B780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"/>
            <a:ext cx="10515600" cy="1143000"/>
          </a:xfrm>
        </p:spPr>
        <p:txBody>
          <a:bodyPr/>
          <a:lstStyle/>
          <a:p>
            <a:r>
              <a:rPr lang="de-AT" dirty="0">
                <a:solidFill>
                  <a:schemeClr val="bg1"/>
                </a:solidFill>
                <a:latin typeface="+mn-lt"/>
              </a:rPr>
              <a:t>Jason </a:t>
            </a:r>
            <a:r>
              <a:rPr lang="de-AT" b="1" dirty="0">
                <a:solidFill>
                  <a:schemeClr val="bg1"/>
                </a:solidFill>
              </a:rPr>
              <a:t>Huang</a:t>
            </a:r>
            <a:r>
              <a:rPr lang="de-AT" dirty="0">
                <a:solidFill>
                  <a:schemeClr val="bg1"/>
                </a:solidFill>
                <a:latin typeface="+mn-lt"/>
              </a:rPr>
              <a:t>, 23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84B5C0C-25F6-4A77-9C63-7E38CFFC1CD3}"/>
              </a:ext>
            </a:extLst>
          </p:cNvPr>
          <p:cNvSpPr txBox="1"/>
          <p:nvPr/>
        </p:nvSpPr>
        <p:spPr>
          <a:xfrm>
            <a:off x="422031" y="3991651"/>
            <a:ext cx="2302412" cy="83099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sz="1600" i="1" dirty="0">
                <a:solidFill>
                  <a:schemeClr val="bg1"/>
                </a:solidFill>
              </a:rPr>
              <a:t>„</a:t>
            </a:r>
            <a:r>
              <a:rPr lang="en-US" sz="1600" i="1" dirty="0">
                <a:solidFill>
                  <a:schemeClr val="bg1"/>
                </a:solidFill>
              </a:rPr>
              <a:t>In every walk with nature, one receives far more than he seeks.”</a:t>
            </a:r>
            <a:endParaRPr lang="de-AT" sz="1600" i="1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73D35A-D87A-45A2-984C-75BB5BC410DC}"/>
              </a:ext>
            </a:extLst>
          </p:cNvPr>
          <p:cNvSpPr txBox="1"/>
          <p:nvPr/>
        </p:nvSpPr>
        <p:spPr>
          <a:xfrm>
            <a:off x="3488787" y="1640034"/>
            <a:ext cx="59787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Goals: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Broaden</a:t>
            </a:r>
            <a:r>
              <a:rPr lang="de-AT" dirty="0"/>
              <a:t> </a:t>
            </a:r>
            <a:r>
              <a:rPr lang="de-AT" dirty="0" err="1"/>
              <a:t>horizon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Meeting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people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(Hitch-)</a:t>
            </a:r>
            <a:r>
              <a:rPr lang="de-AT" dirty="0" err="1"/>
              <a:t>hiking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Going</a:t>
            </a:r>
            <a:r>
              <a:rPr lang="de-AT" dirty="0"/>
              <a:t> on </a:t>
            </a:r>
            <a:r>
              <a:rPr lang="de-AT" dirty="0" err="1"/>
              <a:t>adventures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AT" dirty="0"/>
          </a:p>
          <a:p>
            <a:r>
              <a:rPr lang="de-AT" dirty="0" err="1">
                <a:latin typeface="Arial Rounded MT Bold" panose="020F0704030504030204" pitchFamily="34" charset="0"/>
              </a:rPr>
              <a:t>Frustrations</a:t>
            </a:r>
            <a:r>
              <a:rPr lang="de-AT" dirty="0">
                <a:latin typeface="Arial Rounded MT Bold" panose="020F070403050403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Society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Suppression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War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3A8E5CE-4E63-4F27-AF3C-1F31AA0D6077}"/>
              </a:ext>
            </a:extLst>
          </p:cNvPr>
          <p:cNvSpPr txBox="1"/>
          <p:nvPr/>
        </p:nvSpPr>
        <p:spPr>
          <a:xfrm>
            <a:off x="3488787" y="4660005"/>
            <a:ext cx="6199164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Bio:</a:t>
            </a:r>
          </a:p>
          <a:p>
            <a:r>
              <a:rPr lang="de-AT" dirty="0"/>
              <a:t>After he </a:t>
            </a:r>
            <a:r>
              <a:rPr lang="de-AT" dirty="0" err="1"/>
              <a:t>graduated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</a:t>
            </a:r>
            <a:r>
              <a:rPr lang="de-AT" dirty="0" err="1"/>
              <a:t>Highschool</a:t>
            </a:r>
            <a:r>
              <a:rPr lang="de-AT" dirty="0"/>
              <a:t> he </a:t>
            </a:r>
            <a:r>
              <a:rPr lang="de-AT" dirty="0" err="1"/>
              <a:t>decided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explore</a:t>
            </a:r>
            <a:r>
              <a:rPr lang="de-AT" dirty="0"/>
              <a:t> </a:t>
            </a:r>
            <a:r>
              <a:rPr lang="de-AT" dirty="0" err="1"/>
              <a:t>nature</a:t>
            </a:r>
            <a:r>
              <a:rPr lang="de-AT" dirty="0"/>
              <a:t> and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most</a:t>
            </a:r>
            <a:r>
              <a:rPr lang="de-AT" dirty="0"/>
              <a:t> </a:t>
            </a:r>
            <a:r>
              <a:rPr lang="de-AT" dirty="0" err="1"/>
              <a:t>beatiful</a:t>
            </a:r>
            <a:r>
              <a:rPr lang="de-AT" dirty="0"/>
              <a:t> </a:t>
            </a:r>
            <a:r>
              <a:rPr lang="de-AT" dirty="0" err="1"/>
              <a:t>places</a:t>
            </a:r>
            <a:r>
              <a:rPr lang="de-AT" dirty="0"/>
              <a:t> Earth </a:t>
            </a:r>
            <a:r>
              <a:rPr lang="de-AT" dirty="0" err="1"/>
              <a:t>has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offer</a:t>
            </a:r>
            <a:r>
              <a:rPr lang="de-AT" dirty="0"/>
              <a:t>.  As </a:t>
            </a:r>
            <a:r>
              <a:rPr lang="de-AT" dirty="0" err="1"/>
              <a:t>he‘s</a:t>
            </a:r>
            <a:r>
              <a:rPr lang="de-AT" dirty="0"/>
              <a:t> </a:t>
            </a:r>
            <a:r>
              <a:rPr lang="de-AT" dirty="0" err="1"/>
              <a:t>very</a:t>
            </a:r>
            <a:r>
              <a:rPr lang="de-AT" dirty="0"/>
              <a:t> </a:t>
            </a:r>
            <a:r>
              <a:rPr lang="de-AT" dirty="0" err="1"/>
              <a:t>young</a:t>
            </a:r>
            <a:r>
              <a:rPr lang="de-AT" dirty="0"/>
              <a:t>, he </a:t>
            </a:r>
            <a:r>
              <a:rPr lang="de-AT" dirty="0" err="1"/>
              <a:t>has</a:t>
            </a:r>
            <a:r>
              <a:rPr lang="de-AT" dirty="0"/>
              <a:t> a </a:t>
            </a:r>
            <a:r>
              <a:rPr lang="de-AT" dirty="0" err="1"/>
              <a:t>strict</a:t>
            </a:r>
            <a:r>
              <a:rPr lang="de-AT" dirty="0"/>
              <a:t> </a:t>
            </a:r>
            <a:r>
              <a:rPr lang="de-AT" dirty="0" err="1"/>
              <a:t>budget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travelling</a:t>
            </a:r>
            <a:r>
              <a:rPr lang="de-AT" dirty="0"/>
              <a:t>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440F77E-A3E3-4CCC-A6C8-82647D5A2B81}"/>
              </a:ext>
            </a:extLst>
          </p:cNvPr>
          <p:cNvSpPr txBox="1"/>
          <p:nvPr/>
        </p:nvSpPr>
        <p:spPr>
          <a:xfrm>
            <a:off x="422030" y="4812178"/>
            <a:ext cx="257438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>
                <a:latin typeface="Arial Rounded MT Bold" panose="020F0704030504030204" pitchFamily="34" charset="0"/>
              </a:rPr>
              <a:t>Personality: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 err="1">
                <a:latin typeface="Arial Rounded MT Bold" panose="020F0704030504030204" pitchFamily="34" charset="0"/>
              </a:rPr>
              <a:t>Spontanious</a:t>
            </a:r>
            <a:endParaRPr lang="de-AT" sz="1600" dirty="0">
              <a:latin typeface="Arial Rounded MT Bold" panose="020F07040305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Happy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AT" sz="1600" dirty="0">
              <a:latin typeface="Arial Rounded MT Bold" panose="020F07040305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AT" sz="1600" dirty="0">
              <a:latin typeface="Arial Rounded MT Bold" panose="020F0704030504030204" pitchFamily="34" charset="0"/>
            </a:endParaRPr>
          </a:p>
          <a:p>
            <a:endParaRPr lang="de-AT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3500790-FFFB-4429-92BF-05226B136501}"/>
              </a:ext>
            </a:extLst>
          </p:cNvPr>
          <p:cNvSpPr txBox="1"/>
          <p:nvPr/>
        </p:nvSpPr>
        <p:spPr>
          <a:xfrm>
            <a:off x="9687951" y="1520683"/>
            <a:ext cx="20398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>
                <a:latin typeface="Arial Rounded MT Bold" panose="020F0704030504030204" pitchFamily="34" charset="0"/>
              </a:rPr>
              <a:t>Motivations</a:t>
            </a:r>
            <a:endParaRPr lang="de-AT" dirty="0">
              <a:latin typeface="Arial Rounded MT Bold" panose="020F0704030504030204" pitchFamily="34" charset="0"/>
            </a:endParaRPr>
          </a:p>
          <a:p>
            <a:r>
              <a:rPr lang="de-AT" dirty="0"/>
              <a:t>Adventures</a:t>
            </a:r>
          </a:p>
          <a:p>
            <a:endParaRPr lang="de-AT" dirty="0"/>
          </a:p>
          <a:p>
            <a:r>
              <a:rPr lang="de-AT" dirty="0"/>
              <a:t>Fear</a:t>
            </a:r>
          </a:p>
          <a:p>
            <a:endParaRPr lang="de-AT" dirty="0"/>
          </a:p>
          <a:p>
            <a:r>
              <a:rPr lang="de-AT" dirty="0"/>
              <a:t>Achievement</a:t>
            </a:r>
          </a:p>
          <a:p>
            <a:endParaRPr lang="de-AT" dirty="0"/>
          </a:p>
          <a:p>
            <a:r>
              <a:rPr lang="de-AT" dirty="0"/>
              <a:t>Power</a:t>
            </a:r>
          </a:p>
          <a:p>
            <a:endParaRPr lang="de-AT" dirty="0"/>
          </a:p>
          <a:p>
            <a:r>
              <a:rPr lang="de-AT" dirty="0" err="1"/>
              <a:t>Social</a:t>
            </a:r>
            <a:endParaRPr lang="de-AT" dirty="0"/>
          </a:p>
          <a:p>
            <a:endParaRPr lang="de-AT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6D8F3A1-EEB4-4898-93B2-AD232539A40B}"/>
              </a:ext>
            </a:extLst>
          </p:cNvPr>
          <p:cNvSpPr/>
          <p:nvPr/>
        </p:nvSpPr>
        <p:spPr>
          <a:xfrm>
            <a:off x="9823939" y="2186034"/>
            <a:ext cx="1903828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3715383-70C3-4B4F-9B02-5F21F529ADC7}"/>
              </a:ext>
            </a:extLst>
          </p:cNvPr>
          <p:cNvSpPr/>
          <p:nvPr/>
        </p:nvSpPr>
        <p:spPr>
          <a:xfrm>
            <a:off x="9823936" y="2747625"/>
            <a:ext cx="298355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A64F14A-4BEB-4896-907B-2A639B9E2618}"/>
              </a:ext>
            </a:extLst>
          </p:cNvPr>
          <p:cNvSpPr/>
          <p:nvPr/>
        </p:nvSpPr>
        <p:spPr>
          <a:xfrm>
            <a:off x="9823938" y="3267446"/>
            <a:ext cx="1552133" cy="1688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21BAF01-EE9D-4BCF-B5AD-CF02180EA04F}"/>
              </a:ext>
            </a:extLst>
          </p:cNvPr>
          <p:cNvSpPr/>
          <p:nvPr/>
        </p:nvSpPr>
        <p:spPr>
          <a:xfrm>
            <a:off x="9823937" y="3829037"/>
            <a:ext cx="1650129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26E7DF7-2326-4E38-8F63-C55071A2660E}"/>
              </a:ext>
            </a:extLst>
          </p:cNvPr>
          <p:cNvSpPr/>
          <p:nvPr/>
        </p:nvSpPr>
        <p:spPr>
          <a:xfrm>
            <a:off x="9823937" y="4368272"/>
            <a:ext cx="1162932" cy="1688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026" name="Picture 2" descr="Bildergebnis fÃ¼r hiker">
            <a:extLst>
              <a:ext uri="{FF2B5EF4-FFF2-40B4-BE49-F238E27FC236}">
                <a16:creationId xmlns:a16="http://schemas.microsoft.com/office/drawing/2014/main" id="{CA410CF2-368A-49AA-B7EA-158EA3E798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0" t="2256" r="9542"/>
          <a:stretch/>
        </p:blipFill>
        <p:spPr bwMode="auto">
          <a:xfrm>
            <a:off x="422030" y="1308848"/>
            <a:ext cx="2025747" cy="260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934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70F40CC-3527-4017-A061-EF1D5ADBCF0E}"/>
              </a:ext>
            </a:extLst>
          </p:cNvPr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6C33BB7-8343-447B-9105-43CF7B780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"/>
            <a:ext cx="10515600" cy="1143000"/>
          </a:xfrm>
        </p:spPr>
        <p:txBody>
          <a:bodyPr/>
          <a:lstStyle/>
          <a:p>
            <a:r>
              <a:rPr lang="de-AT" dirty="0">
                <a:solidFill>
                  <a:schemeClr val="bg1"/>
                </a:solidFill>
                <a:latin typeface="+mn-lt"/>
              </a:rPr>
              <a:t>Family </a:t>
            </a:r>
            <a:r>
              <a:rPr lang="de-AT" dirty="0" err="1">
                <a:solidFill>
                  <a:schemeClr val="bg1"/>
                </a:solidFill>
                <a:latin typeface="+mn-lt"/>
              </a:rPr>
              <a:t>Skelter</a:t>
            </a:r>
            <a:r>
              <a:rPr lang="de-AT" dirty="0">
                <a:solidFill>
                  <a:schemeClr val="bg1"/>
                </a:solidFill>
                <a:latin typeface="+mn-lt"/>
              </a:rPr>
              <a:t>, 50/48/14/10/6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84B5C0C-25F6-4A77-9C63-7E38CFFC1CD3}"/>
              </a:ext>
            </a:extLst>
          </p:cNvPr>
          <p:cNvSpPr txBox="1"/>
          <p:nvPr/>
        </p:nvSpPr>
        <p:spPr>
          <a:xfrm>
            <a:off x="422030" y="3721941"/>
            <a:ext cx="2846362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i="1" dirty="0">
                <a:solidFill>
                  <a:schemeClr val="bg1"/>
                </a:solidFill>
              </a:rPr>
              <a:t>„</a:t>
            </a:r>
            <a:r>
              <a:rPr lang="en-US" i="1" dirty="0">
                <a:solidFill>
                  <a:schemeClr val="bg1"/>
                </a:solidFill>
              </a:rPr>
              <a:t>The most important thing in the world is family</a:t>
            </a:r>
            <a:r>
              <a:rPr lang="en-US" b="1" i="1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and love”</a:t>
            </a:r>
            <a:endParaRPr lang="de-AT" i="1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73D35A-D87A-45A2-984C-75BB5BC410DC}"/>
              </a:ext>
            </a:extLst>
          </p:cNvPr>
          <p:cNvSpPr txBox="1"/>
          <p:nvPr/>
        </p:nvSpPr>
        <p:spPr>
          <a:xfrm>
            <a:off x="3488787" y="1640034"/>
            <a:ext cx="59787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Goals: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Relaxing </a:t>
            </a:r>
            <a:r>
              <a:rPr lang="de-AT" dirty="0" err="1"/>
              <a:t>holiday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Not </a:t>
            </a:r>
            <a:r>
              <a:rPr lang="de-AT" dirty="0" err="1"/>
              <a:t>worrying</a:t>
            </a:r>
            <a:r>
              <a:rPr lang="de-AT" dirty="0"/>
              <a:t> </a:t>
            </a:r>
            <a:r>
              <a:rPr lang="de-AT" dirty="0" err="1"/>
              <a:t>about</a:t>
            </a:r>
            <a:r>
              <a:rPr lang="de-AT" dirty="0"/>
              <a:t> </a:t>
            </a:r>
            <a:r>
              <a:rPr lang="de-AT" dirty="0" err="1"/>
              <a:t>anything</a:t>
            </a:r>
            <a:r>
              <a:rPr lang="de-AT" dirty="0"/>
              <a:t> </a:t>
            </a:r>
            <a:r>
              <a:rPr lang="de-AT" dirty="0" err="1"/>
              <a:t>during</a:t>
            </a:r>
            <a:r>
              <a:rPr lang="de-AT" dirty="0"/>
              <a:t> </a:t>
            </a:r>
            <a:r>
              <a:rPr lang="de-AT" dirty="0" err="1"/>
              <a:t>holiday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Have</a:t>
            </a:r>
            <a:r>
              <a:rPr lang="de-AT" dirty="0"/>
              <a:t> a </a:t>
            </a:r>
            <a:r>
              <a:rPr lang="de-AT" dirty="0" err="1"/>
              <a:t>great</a:t>
            </a:r>
            <a:r>
              <a:rPr lang="de-AT" dirty="0"/>
              <a:t> time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family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 err="1">
                <a:latin typeface="Arial Rounded MT Bold" panose="020F0704030504030204" pitchFamily="34" charset="0"/>
              </a:rPr>
              <a:t>Frustrations</a:t>
            </a:r>
            <a:r>
              <a:rPr lang="de-AT" dirty="0">
                <a:latin typeface="Arial Rounded MT Bold" panose="020F070403050403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Delayed</a:t>
            </a:r>
            <a:r>
              <a:rPr lang="de-AT" dirty="0"/>
              <a:t> </a:t>
            </a:r>
            <a:r>
              <a:rPr lang="de-AT" dirty="0" err="1"/>
              <a:t>flights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Overpriced</a:t>
            </a:r>
            <a:r>
              <a:rPr lang="de-AT" dirty="0"/>
              <a:t> </a:t>
            </a:r>
            <a:r>
              <a:rPr lang="de-AT" dirty="0" err="1"/>
              <a:t>hotels</a:t>
            </a:r>
            <a:endParaRPr lang="de-AT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3A8E5CE-4E63-4F27-AF3C-1F31AA0D6077}"/>
              </a:ext>
            </a:extLst>
          </p:cNvPr>
          <p:cNvSpPr txBox="1"/>
          <p:nvPr/>
        </p:nvSpPr>
        <p:spPr>
          <a:xfrm>
            <a:off x="3488787" y="4660005"/>
            <a:ext cx="6199164" cy="14773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Bio:</a:t>
            </a:r>
          </a:p>
          <a:p>
            <a:r>
              <a:rPr lang="de-AT" dirty="0">
                <a:solidFill>
                  <a:schemeClr val="tx1"/>
                </a:solidFill>
              </a:rPr>
              <a:t>A </a:t>
            </a:r>
            <a:r>
              <a:rPr lang="de-AT" dirty="0" err="1">
                <a:solidFill>
                  <a:schemeClr val="tx1"/>
                </a:solidFill>
              </a:rPr>
              <a:t>typical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family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that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usually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spends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their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holiday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with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one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week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trips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to</a:t>
            </a:r>
            <a:r>
              <a:rPr lang="de-AT" dirty="0">
                <a:solidFill>
                  <a:schemeClr val="tx1"/>
                </a:solidFill>
              </a:rPr>
              <a:t> relax and </a:t>
            </a:r>
            <a:r>
              <a:rPr lang="de-AT" dirty="0" err="1">
                <a:solidFill>
                  <a:schemeClr val="tx1"/>
                </a:solidFill>
              </a:rPr>
              <a:t>take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some</a:t>
            </a:r>
            <a:r>
              <a:rPr lang="de-AT" dirty="0">
                <a:solidFill>
                  <a:schemeClr val="tx1"/>
                </a:solidFill>
              </a:rPr>
              <a:t> time off. </a:t>
            </a:r>
            <a:r>
              <a:rPr lang="de-AT" dirty="0" err="1">
                <a:solidFill>
                  <a:schemeClr val="tx1"/>
                </a:solidFill>
              </a:rPr>
              <a:t>From</a:t>
            </a:r>
            <a:r>
              <a:rPr lang="de-AT" dirty="0">
                <a:solidFill>
                  <a:schemeClr val="tx1"/>
                </a:solidFill>
              </a:rPr>
              <a:t> time </a:t>
            </a:r>
            <a:r>
              <a:rPr lang="de-AT" dirty="0" err="1">
                <a:solidFill>
                  <a:schemeClr val="tx1"/>
                </a:solidFill>
              </a:rPr>
              <a:t>to</a:t>
            </a:r>
            <a:r>
              <a:rPr lang="de-AT" dirty="0">
                <a:solidFill>
                  <a:schemeClr val="tx1"/>
                </a:solidFill>
              </a:rPr>
              <a:t> time </a:t>
            </a:r>
            <a:r>
              <a:rPr lang="de-AT" dirty="0" err="1">
                <a:solidFill>
                  <a:schemeClr val="tx1"/>
                </a:solidFill>
              </a:rPr>
              <a:t>they</a:t>
            </a:r>
            <a:r>
              <a:rPr lang="de-AT" dirty="0">
                <a:solidFill>
                  <a:schemeClr val="tx1"/>
                </a:solidFill>
              </a:rPr>
              <a:t> also plan </a:t>
            </a:r>
            <a:r>
              <a:rPr lang="de-AT" dirty="0" err="1">
                <a:solidFill>
                  <a:schemeClr val="tx1"/>
                </a:solidFill>
              </a:rPr>
              <a:t>road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trips</a:t>
            </a:r>
            <a:r>
              <a:rPr lang="de-AT" dirty="0">
                <a:solidFill>
                  <a:schemeClr val="tx1"/>
                </a:solidFill>
              </a:rPr>
              <a:t>.</a:t>
            </a:r>
          </a:p>
          <a:p>
            <a:endParaRPr lang="de-AT" dirty="0">
              <a:latin typeface="Arial Rounded MT Bold" panose="020F070403050403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440F77E-A3E3-4CCC-A6C8-82647D5A2B81}"/>
              </a:ext>
            </a:extLst>
          </p:cNvPr>
          <p:cNvSpPr txBox="1"/>
          <p:nvPr/>
        </p:nvSpPr>
        <p:spPr>
          <a:xfrm>
            <a:off x="422030" y="4637982"/>
            <a:ext cx="257438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>
                <a:latin typeface="Arial Rounded MT Bold" panose="020F0704030504030204" pitchFamily="34" charset="0"/>
              </a:rPr>
              <a:t>Family Members: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Mother: Sharon, 48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Father: John, 50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Son: Sasha, 14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 err="1">
                <a:latin typeface="Arial Rounded MT Bold" panose="020F0704030504030204" pitchFamily="34" charset="0"/>
              </a:rPr>
              <a:t>Daughter</a:t>
            </a:r>
            <a:r>
              <a:rPr lang="de-AT" sz="1600" dirty="0">
                <a:latin typeface="Arial Rounded MT Bold" panose="020F0704030504030204" pitchFamily="34" charset="0"/>
              </a:rPr>
              <a:t>: Fabia, 10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 err="1">
                <a:latin typeface="Arial Rounded MT Bold" panose="020F0704030504030204" pitchFamily="34" charset="0"/>
              </a:rPr>
              <a:t>Daughter</a:t>
            </a:r>
            <a:r>
              <a:rPr lang="de-AT" sz="1600" dirty="0">
                <a:latin typeface="Arial Rounded MT Bold" panose="020F0704030504030204" pitchFamily="34" charset="0"/>
              </a:rPr>
              <a:t>: </a:t>
            </a:r>
            <a:r>
              <a:rPr lang="de-AT" sz="1600" dirty="0" err="1">
                <a:latin typeface="Arial Rounded MT Bold" panose="020F0704030504030204" pitchFamily="34" charset="0"/>
              </a:rPr>
              <a:t>Sansa</a:t>
            </a:r>
            <a:r>
              <a:rPr lang="de-AT" sz="1600" dirty="0">
                <a:latin typeface="Arial Rounded MT Bold" panose="020F0704030504030204" pitchFamily="34" charset="0"/>
              </a:rPr>
              <a:t>, 6</a:t>
            </a:r>
          </a:p>
          <a:p>
            <a:endParaRPr lang="de-AT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3500790-FFFB-4429-92BF-05226B136501}"/>
              </a:ext>
            </a:extLst>
          </p:cNvPr>
          <p:cNvSpPr txBox="1"/>
          <p:nvPr/>
        </p:nvSpPr>
        <p:spPr>
          <a:xfrm>
            <a:off x="9687951" y="1520683"/>
            <a:ext cx="20398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>
                <a:latin typeface="Arial Rounded MT Bold" panose="020F0704030504030204" pitchFamily="34" charset="0"/>
              </a:rPr>
              <a:t>Motivations</a:t>
            </a:r>
            <a:endParaRPr lang="de-AT" dirty="0">
              <a:latin typeface="Arial Rounded MT Bold" panose="020F0704030504030204" pitchFamily="34" charset="0"/>
            </a:endParaRPr>
          </a:p>
          <a:p>
            <a:r>
              <a:rPr lang="de-AT" dirty="0"/>
              <a:t>Adventures</a:t>
            </a:r>
          </a:p>
          <a:p>
            <a:endParaRPr lang="de-AT" dirty="0"/>
          </a:p>
          <a:p>
            <a:r>
              <a:rPr lang="de-AT" dirty="0"/>
              <a:t>Fear</a:t>
            </a:r>
          </a:p>
          <a:p>
            <a:endParaRPr lang="de-AT" dirty="0"/>
          </a:p>
          <a:p>
            <a:r>
              <a:rPr lang="de-AT" dirty="0"/>
              <a:t>Achievement</a:t>
            </a:r>
          </a:p>
          <a:p>
            <a:endParaRPr lang="de-AT" dirty="0"/>
          </a:p>
          <a:p>
            <a:r>
              <a:rPr lang="de-AT" dirty="0"/>
              <a:t>Power</a:t>
            </a:r>
          </a:p>
          <a:p>
            <a:endParaRPr lang="de-AT" dirty="0"/>
          </a:p>
          <a:p>
            <a:r>
              <a:rPr lang="de-AT" dirty="0" err="1"/>
              <a:t>Social</a:t>
            </a:r>
            <a:endParaRPr lang="de-AT" dirty="0"/>
          </a:p>
          <a:p>
            <a:endParaRPr lang="de-AT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6D8F3A1-EEB4-4898-93B2-AD232539A40B}"/>
              </a:ext>
            </a:extLst>
          </p:cNvPr>
          <p:cNvSpPr/>
          <p:nvPr/>
        </p:nvSpPr>
        <p:spPr>
          <a:xfrm>
            <a:off x="9823939" y="2186034"/>
            <a:ext cx="983823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3715383-70C3-4B4F-9B02-5F21F529ADC7}"/>
              </a:ext>
            </a:extLst>
          </p:cNvPr>
          <p:cNvSpPr/>
          <p:nvPr/>
        </p:nvSpPr>
        <p:spPr>
          <a:xfrm>
            <a:off x="9823936" y="2747624"/>
            <a:ext cx="1181328" cy="1688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A64F14A-4BEB-4896-907B-2A639B9E2618}"/>
              </a:ext>
            </a:extLst>
          </p:cNvPr>
          <p:cNvSpPr/>
          <p:nvPr/>
        </p:nvSpPr>
        <p:spPr>
          <a:xfrm>
            <a:off x="9823938" y="3267446"/>
            <a:ext cx="862819" cy="1688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21BAF01-EE9D-4BCF-B5AD-CF02180EA04F}"/>
              </a:ext>
            </a:extLst>
          </p:cNvPr>
          <p:cNvSpPr/>
          <p:nvPr/>
        </p:nvSpPr>
        <p:spPr>
          <a:xfrm>
            <a:off x="9823937" y="3829037"/>
            <a:ext cx="1109105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26E7DF7-2326-4E38-8F63-C55071A2660E}"/>
              </a:ext>
            </a:extLst>
          </p:cNvPr>
          <p:cNvSpPr/>
          <p:nvPr/>
        </p:nvSpPr>
        <p:spPr>
          <a:xfrm>
            <a:off x="9823936" y="4368272"/>
            <a:ext cx="862819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2050" name="Picture 2" descr="Bildergebnis fÃ¼r family 3 kids">
            <a:extLst>
              <a:ext uri="{FF2B5EF4-FFF2-40B4-BE49-F238E27FC236}">
                <a16:creationId xmlns:a16="http://schemas.microsoft.com/office/drawing/2014/main" id="{8ADA2116-1CAA-40E7-9772-9278042C2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30" y="1485351"/>
            <a:ext cx="2847594" cy="213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469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Evaluierungsumgebung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 fontScale="92500" lnSpcReduction="10000"/>
          </a:bodyPr>
          <a:lstStyle/>
          <a:p>
            <a:r>
              <a:rPr lang="de-DE" sz="2000" b="1" dirty="0">
                <a:solidFill>
                  <a:srgbClr val="FFFFFF"/>
                </a:solidFill>
              </a:rPr>
              <a:t>Theresa </a:t>
            </a:r>
            <a:r>
              <a:rPr lang="de-DE" sz="2000" b="1" dirty="0" err="1">
                <a:solidFill>
                  <a:srgbClr val="FFFFFF"/>
                </a:solidFill>
              </a:rPr>
              <a:t>Dietinger</a:t>
            </a:r>
            <a:endParaRPr lang="de-DE" sz="2000" b="1" dirty="0">
              <a:solidFill>
                <a:srgbClr val="FFFFFF"/>
              </a:solidFill>
            </a:endParaRPr>
          </a:p>
          <a:p>
            <a:pPr lvl="1"/>
            <a:r>
              <a:rPr lang="de-DE" sz="1600" dirty="0">
                <a:solidFill>
                  <a:srgbClr val="FFFFFF"/>
                </a:solidFill>
              </a:rPr>
              <a:t>Gerät: Acer </a:t>
            </a:r>
            <a:r>
              <a:rPr lang="de-DE" sz="1600" dirty="0" err="1">
                <a:solidFill>
                  <a:srgbClr val="FFFFFF"/>
                </a:solidFill>
              </a:rPr>
              <a:t>Aspire</a:t>
            </a:r>
            <a:r>
              <a:rPr lang="de-DE" sz="1600" dirty="0">
                <a:solidFill>
                  <a:srgbClr val="FFFFFF"/>
                </a:solidFill>
              </a:rPr>
              <a:t> V13</a:t>
            </a:r>
          </a:p>
          <a:p>
            <a:pPr lvl="1"/>
            <a:r>
              <a:rPr lang="de-DE" sz="1600" dirty="0">
                <a:solidFill>
                  <a:srgbClr val="FFFFFF"/>
                </a:solidFill>
              </a:rPr>
              <a:t>Betriebssystem: Windows 10 Home 1803</a:t>
            </a:r>
          </a:p>
          <a:p>
            <a:pPr lvl="1"/>
            <a:r>
              <a:rPr lang="de-DE" sz="1600" dirty="0">
                <a:solidFill>
                  <a:srgbClr val="FFFFFF"/>
                </a:solidFill>
              </a:rPr>
              <a:t>Browser: Google Chrome</a:t>
            </a:r>
          </a:p>
          <a:p>
            <a:pPr lvl="1"/>
            <a:r>
              <a:rPr lang="de-DE" sz="1600" dirty="0">
                <a:solidFill>
                  <a:srgbClr val="FFFFFF"/>
                </a:solidFill>
              </a:rPr>
              <a:t>Ad-Blocker: Ja</a:t>
            </a:r>
          </a:p>
          <a:p>
            <a:r>
              <a:rPr lang="de-DE" sz="2000" b="1" dirty="0">
                <a:solidFill>
                  <a:srgbClr val="FFFFFF"/>
                </a:solidFill>
              </a:rPr>
              <a:t>Mathias Gsell</a:t>
            </a:r>
          </a:p>
          <a:p>
            <a:pPr lvl="1"/>
            <a:r>
              <a:rPr lang="de-DE" sz="1600" dirty="0">
                <a:solidFill>
                  <a:srgbClr val="FFFFFF"/>
                </a:solidFill>
              </a:rPr>
              <a:t>Gerät: MacBook Pro 13“ 2018</a:t>
            </a:r>
          </a:p>
          <a:p>
            <a:pPr lvl="1"/>
            <a:r>
              <a:rPr lang="de-DE" sz="1600" dirty="0">
                <a:solidFill>
                  <a:srgbClr val="FFFFFF"/>
                </a:solidFill>
              </a:rPr>
              <a:t>Betriebssystem: </a:t>
            </a:r>
            <a:r>
              <a:rPr lang="de-DE" sz="1600" dirty="0" err="1">
                <a:solidFill>
                  <a:srgbClr val="FFFFFF"/>
                </a:solidFill>
              </a:rPr>
              <a:t>macOS</a:t>
            </a:r>
            <a:r>
              <a:rPr lang="de-DE" sz="1600" dirty="0">
                <a:solidFill>
                  <a:srgbClr val="FFFFFF"/>
                </a:solidFill>
              </a:rPr>
              <a:t> </a:t>
            </a:r>
            <a:r>
              <a:rPr lang="de-DE" sz="1600" dirty="0" err="1">
                <a:solidFill>
                  <a:srgbClr val="FFFFFF"/>
                </a:solidFill>
              </a:rPr>
              <a:t>Mojave</a:t>
            </a:r>
            <a:r>
              <a:rPr lang="de-DE" sz="1600" dirty="0">
                <a:solidFill>
                  <a:srgbClr val="FFFFFF"/>
                </a:solidFill>
              </a:rPr>
              <a:t> 10.14.4</a:t>
            </a:r>
          </a:p>
          <a:p>
            <a:pPr lvl="1"/>
            <a:r>
              <a:rPr lang="de-DE" sz="1600" dirty="0">
                <a:solidFill>
                  <a:srgbClr val="FFFFFF"/>
                </a:solidFill>
              </a:rPr>
              <a:t>Browser: Safari</a:t>
            </a:r>
          </a:p>
          <a:p>
            <a:pPr lvl="1"/>
            <a:r>
              <a:rPr lang="de-DE" sz="1600" dirty="0">
                <a:solidFill>
                  <a:srgbClr val="FFFFFF"/>
                </a:solidFill>
              </a:rPr>
              <a:t>Ad-Blocker: Nein</a:t>
            </a:r>
          </a:p>
          <a:p>
            <a:r>
              <a:rPr lang="de-DE" sz="2000" b="1" dirty="0">
                <a:solidFill>
                  <a:srgbClr val="FFFFFF"/>
                </a:solidFill>
              </a:rPr>
              <a:t>Daniel Lamprecht</a:t>
            </a:r>
          </a:p>
          <a:p>
            <a:pPr lvl="1"/>
            <a:r>
              <a:rPr lang="de-DE" sz="1600" dirty="0">
                <a:solidFill>
                  <a:srgbClr val="FFFFFF"/>
                </a:solidFill>
              </a:rPr>
              <a:t>Gerät: iPhone 7 Plus</a:t>
            </a:r>
          </a:p>
          <a:p>
            <a:pPr lvl="1"/>
            <a:r>
              <a:rPr lang="de-DE" sz="1600" dirty="0">
                <a:solidFill>
                  <a:srgbClr val="FFFFFF"/>
                </a:solidFill>
              </a:rPr>
              <a:t>Betriebssystem: iOS 12.2</a:t>
            </a:r>
          </a:p>
          <a:p>
            <a:pPr lvl="1"/>
            <a:r>
              <a:rPr lang="de-DE" sz="1600" dirty="0">
                <a:solidFill>
                  <a:srgbClr val="FFFFFF"/>
                </a:solidFill>
              </a:rPr>
              <a:t>Browser: Google Chrome</a:t>
            </a:r>
          </a:p>
          <a:p>
            <a:pPr lvl="1"/>
            <a:r>
              <a:rPr lang="de-DE" sz="1600" dirty="0">
                <a:solidFill>
                  <a:srgbClr val="FFFFFF"/>
                </a:solidFill>
              </a:rPr>
              <a:t>Ad-Blocker: Nein</a:t>
            </a:r>
          </a:p>
          <a:p>
            <a:endParaRPr lang="de-DE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803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500BD7-89B0-8345-B504-0A06DCB0D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80" y="393316"/>
            <a:ext cx="10395044" cy="1325563"/>
          </a:xfrm>
        </p:spPr>
        <p:txBody>
          <a:bodyPr>
            <a:normAutofit/>
          </a:bodyPr>
          <a:lstStyle/>
          <a:p>
            <a:r>
              <a:rPr lang="de-DE" b="1" dirty="0"/>
              <a:t>Übersicht </a:t>
            </a:r>
            <a:r>
              <a:rPr lang="de-DE" b="1" dirty="0">
                <a:solidFill>
                  <a:srgbClr val="FFFFFF"/>
                </a:solidFill>
              </a:rPr>
              <a:t>über</a:t>
            </a:r>
            <a:r>
              <a:rPr lang="de-DE" b="1" dirty="0"/>
              <a:t> die Probleme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2A1B17-D573-CB49-83A2-B5A9C5697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8799" y="2417880"/>
            <a:ext cx="6032552" cy="4046804"/>
          </a:xfrm>
        </p:spPr>
        <p:txBody>
          <a:bodyPr>
            <a:normAutofit lnSpcReduction="10000"/>
          </a:bodyPr>
          <a:lstStyle/>
          <a:p>
            <a:r>
              <a:rPr lang="de-DE" sz="2000" dirty="0"/>
              <a:t>Probleme</a:t>
            </a:r>
          </a:p>
          <a:p>
            <a:pPr lvl="1"/>
            <a:r>
              <a:rPr lang="de-DE" sz="1600" dirty="0"/>
              <a:t>Erhebliche Probleme: 6</a:t>
            </a:r>
          </a:p>
          <a:p>
            <a:pPr lvl="1"/>
            <a:r>
              <a:rPr lang="de-DE" sz="1600" dirty="0"/>
              <a:t>Kleine Probleme: 18</a:t>
            </a:r>
          </a:p>
          <a:p>
            <a:pPr lvl="1"/>
            <a:r>
              <a:rPr lang="de-DE" sz="1600" dirty="0"/>
              <a:t>Unbedeutende Probleme: 10</a:t>
            </a:r>
          </a:p>
          <a:p>
            <a:r>
              <a:rPr lang="de-DE" sz="2000" dirty="0"/>
              <a:t>Heuristiken</a:t>
            </a:r>
          </a:p>
          <a:p>
            <a:pPr lvl="1"/>
            <a:r>
              <a:rPr lang="de-DE" sz="1600" dirty="0"/>
              <a:t>Fehlervermeidung: 7</a:t>
            </a:r>
          </a:p>
          <a:p>
            <a:pPr lvl="1"/>
            <a:r>
              <a:rPr lang="de-DE" sz="1600" dirty="0"/>
              <a:t>Konsistenz: 7</a:t>
            </a:r>
          </a:p>
          <a:p>
            <a:pPr lvl="1"/>
            <a:r>
              <a:rPr lang="de-DE" sz="1600" dirty="0"/>
              <a:t>Sprache des Benutzers: 5</a:t>
            </a:r>
          </a:p>
          <a:p>
            <a:pPr lvl="1"/>
            <a:r>
              <a:rPr lang="de-DE" sz="1600" dirty="0"/>
              <a:t>Fehlermeldungen: 4</a:t>
            </a:r>
          </a:p>
          <a:p>
            <a:pPr lvl="1"/>
            <a:r>
              <a:rPr lang="de-DE" sz="1600" dirty="0"/>
              <a:t>Rückmeldung des Systemzustands: 4</a:t>
            </a:r>
          </a:p>
          <a:p>
            <a:pPr lvl="1"/>
            <a:r>
              <a:rPr lang="de-DE" sz="1600" dirty="0"/>
              <a:t>Umkehrbare Aktionen: 3</a:t>
            </a:r>
          </a:p>
          <a:p>
            <a:pPr lvl="1"/>
            <a:r>
              <a:rPr lang="de-DE" sz="1600" dirty="0"/>
              <a:t>Ästhetik und minimales Design: 2</a:t>
            </a:r>
          </a:p>
          <a:p>
            <a:pPr lvl="1"/>
            <a:r>
              <a:rPr lang="de-DE" sz="1600" dirty="0"/>
              <a:t>Erkennen ist besser als erinnern: 1</a:t>
            </a:r>
          </a:p>
          <a:p>
            <a:pPr lvl="1"/>
            <a:r>
              <a:rPr lang="de-DE" sz="1600" dirty="0"/>
              <a:t>Durch </a:t>
            </a:r>
            <a:r>
              <a:rPr lang="de-DE" sz="1600" dirty="0" err="1"/>
              <a:t>AdBlocker</a:t>
            </a:r>
            <a:r>
              <a:rPr lang="de-DE" sz="1600" dirty="0"/>
              <a:t> verursacht: 1</a:t>
            </a:r>
          </a:p>
          <a:p>
            <a:pPr lvl="1"/>
            <a:endParaRPr lang="de-DE" sz="1600" dirty="0"/>
          </a:p>
          <a:p>
            <a:endParaRPr lang="de-DE" sz="2000" dirty="0"/>
          </a:p>
          <a:p>
            <a:endParaRPr lang="de-DE" sz="2000" dirty="0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1FB4125E-E0BB-1049-A56D-A2793DC74C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5081505"/>
              </p:ext>
            </p:extLst>
          </p:nvPr>
        </p:nvGraphicFramePr>
        <p:xfrm>
          <a:off x="7146478" y="1653311"/>
          <a:ext cx="4661985" cy="48113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89896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874</Words>
  <Application>Microsoft Macintosh PowerPoint</Application>
  <PresentationFormat>Breitbild</PresentationFormat>
  <Paragraphs>267</Paragraphs>
  <Slides>24</Slides>
  <Notes>0</Notes>
  <HiddenSlides>0</HiddenSlides>
  <MMClips>5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0" baseType="lpstr">
      <vt:lpstr>Arial</vt:lpstr>
      <vt:lpstr>Arial Rounded MT Bold</vt:lpstr>
      <vt:lpstr>Calibri</vt:lpstr>
      <vt:lpstr>Calibri Light</vt:lpstr>
      <vt:lpstr>Courier New</vt:lpstr>
      <vt:lpstr>Office</vt:lpstr>
      <vt:lpstr>Heuristische Evaluierung: Expedia.at</vt:lpstr>
      <vt:lpstr>Allgemein</vt:lpstr>
      <vt:lpstr>Beschreibung der Website: www.expedia.at</vt:lpstr>
      <vt:lpstr>Benutzerprofile</vt:lpstr>
      <vt:lpstr>Anna Grey, 67</vt:lpstr>
      <vt:lpstr>Jason Huang, 23</vt:lpstr>
      <vt:lpstr>Family Skelter, 50/48/14/10/6</vt:lpstr>
      <vt:lpstr>Evaluierungsumgebung</vt:lpstr>
      <vt:lpstr>Übersicht über die Probleme</vt:lpstr>
      <vt:lpstr>Übersicht über die positiven Aspekte</vt:lpstr>
      <vt:lpstr>Negative Resultate</vt:lpstr>
      <vt:lpstr>Fehlermeldung Desktop-Version</vt:lpstr>
      <vt:lpstr>Last-Minute Flugdatum</vt:lpstr>
      <vt:lpstr>Ferienwohnung Reiseziel Fehlermeldung</vt:lpstr>
      <vt:lpstr>Auswahl nicht eindeutig zuzuordnen</vt:lpstr>
      <vt:lpstr>Falsche Fehlermeldung bei Flughafentranser</vt:lpstr>
      <vt:lpstr>Deals/Last Minute</vt:lpstr>
      <vt:lpstr>Positive Resulate</vt:lpstr>
      <vt:lpstr>Gute Fehlermeldungen</vt:lpstr>
      <vt:lpstr>Hilfestellungen</vt:lpstr>
      <vt:lpstr>Fehlervermeidung Flugdatum</vt:lpstr>
      <vt:lpstr>Strukturierte Grundfunktionalitäten</vt:lpstr>
      <vt:lpstr>Fazit</vt:lpstr>
      <vt:lpstr>Vielen Dank für Eure Aufmerksamkeit!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Heuristische Evaluierung: Expedia.at</dc:title>
  <dc:creator>Daniel Lamprecht</dc:creator>
  <cp:lastModifiedBy>Daniel Lamprecht</cp:lastModifiedBy>
  <cp:revision>11</cp:revision>
  <dcterms:created xsi:type="dcterms:W3CDTF">2019-05-14T10:31:44Z</dcterms:created>
  <dcterms:modified xsi:type="dcterms:W3CDTF">2019-05-14T12:09:50Z</dcterms:modified>
</cp:coreProperties>
</file>